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3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320" r:id="rId25"/>
    <p:sldId id="319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4" r:id="rId58"/>
    <p:sldId id="315" r:id="rId59"/>
    <p:sldId id="317" r:id="rId60"/>
    <p:sldId id="318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publicita.dotacee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6.png"/><Relationship Id="rId7" Type="http://schemas.openxmlformats.org/officeDocument/2006/relationships/image" Target="../media/image1.emf"/><Relationship Id="rId2" Type="http://schemas.openxmlformats.org/officeDocument/2006/relationships/hyperlink" Target="http://publicita.dotacee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okyny-k-vyplneni-zpravy-o-realizaci-zadosti-o-platbu-a-zadosti-o-zmenu-opz" TargetMode="External"/><Relationship Id="rId7" Type="http://schemas.openxmlformats.org/officeDocument/2006/relationships/image" Target="../media/image2.emf"/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esfcr.cz/pracovni-vykaz-op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ec.europa.eu/europeaid/perdiem_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66" y="5571309"/>
            <a:ext cx="2236984" cy="83705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MAS SVĚTOVINA</a:t>
            </a:r>
          </a:p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SEMINÁŘ PRO PŘÍJEMCE </a:t>
            </a:r>
          </a:p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 VÝZVĚ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Číslo výzvy MAS:</a:t>
            </a: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979/03_16_047/CLLD_16_01_119</a:t>
            </a:r>
            <a:r>
              <a:rPr lang="cs-CZ" dirty="0"/>
              <a:t>	</a:t>
            </a:r>
          </a:p>
          <a:p>
            <a:pPr algn="l"/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Název výzvy MAS :Výzva č.6 MAS </a:t>
            </a:r>
            <a:r>
              <a:rPr lang="cs-CZ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Světovina</a:t>
            </a: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Prorodinná opatření III</a:t>
            </a:r>
          </a:p>
          <a:p>
            <a:pPr algn="l"/>
            <a:r>
              <a:rPr lang="cs-CZ" dirty="0"/>
              <a:t>                         26.11.2019,Kyšice – OBECNÍ ÚŘAD od 16,00</a:t>
            </a:r>
          </a:p>
          <a:p>
            <a:r>
              <a:rPr lang="cs-CZ" dirty="0"/>
              <a:t>	</a:t>
            </a:r>
          </a:p>
          <a:p>
            <a:pPr algn="l"/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27" y="215425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60" y="5538901"/>
            <a:ext cx="2469944" cy="8694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</a:t>
            </a:r>
          </a:p>
          <a:p>
            <a:pPr algn="l"/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INDIKÁTORY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892" y="5381609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50" y="282485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637" y="283533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A897F-D95B-4575-8C7D-F65D0E99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                                   INDIKÁTORY POVINNÉ K NAPLNĚNÍ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A674BC5-0DE4-478D-B42E-F5A3A56FE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3470"/>
              </p:ext>
            </p:extLst>
          </p:nvPr>
        </p:nvGraphicFramePr>
        <p:xfrm>
          <a:off x="1077002" y="1288026"/>
          <a:ext cx="8596668" cy="463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7123">
                  <a:extLst>
                    <a:ext uri="{9D8B030D-6E8A-4147-A177-3AD203B41FA5}">
                      <a16:colId xmlns:a16="http://schemas.microsoft.com/office/drawing/2014/main" val="116397477"/>
                    </a:ext>
                  </a:extLst>
                </a:gridCol>
                <a:gridCol w="4778675">
                  <a:extLst>
                    <a:ext uri="{9D8B030D-6E8A-4147-A177-3AD203B41FA5}">
                      <a16:colId xmlns:a16="http://schemas.microsoft.com/office/drawing/2014/main" val="3067014063"/>
                    </a:ext>
                  </a:extLst>
                </a:gridCol>
                <a:gridCol w="1484732">
                  <a:extLst>
                    <a:ext uri="{9D8B030D-6E8A-4147-A177-3AD203B41FA5}">
                      <a16:colId xmlns:a16="http://schemas.microsoft.com/office/drawing/2014/main" val="3464009658"/>
                    </a:ext>
                  </a:extLst>
                </a:gridCol>
                <a:gridCol w="1326138">
                  <a:extLst>
                    <a:ext uri="{9D8B030D-6E8A-4147-A177-3AD203B41FA5}">
                      <a16:colId xmlns:a16="http://schemas.microsoft.com/office/drawing/2014/main" val="1430138735"/>
                    </a:ext>
                  </a:extLst>
                </a:gridCol>
              </a:tblGrid>
              <a:tr h="514328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Měrná 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 indikátorů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48414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6 00 00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Celkový počet účastníků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99848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6 70 01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Kapacita podpořených služeb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Místa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532207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dirty="0"/>
                        <a:t>6 70 10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Využívání podpořených služeb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92962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dirty="0"/>
                        <a:t>1 02 13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sociálních podniků vzniklých díky podpoře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Organizace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565024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dirty="0"/>
                        <a:t>1 02 12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podpořených již existujících sociálních podniků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Organizace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245397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5 00 01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Kapacita podporovaných zařízení péče o děti nebo vzdělávací zařízení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715851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dirty="0"/>
                        <a:t>5 51 02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podpořených komunitních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09517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624EF837-D08A-4E9A-9EF3-F0863FF57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9" y="215425"/>
            <a:ext cx="2484470" cy="10675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37892AF-0109-4CF1-9D91-2D33AF36F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DE4A02F-EB73-4BC1-891D-EB1065697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66" y="5921426"/>
            <a:ext cx="2236984" cy="8370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D1FA372-12E1-427E-A62A-0354474F3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127" y="6024795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2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A897F-D95B-4575-8C7D-F65D0E99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                                   INDIKÁTORY POVINNÉ K VYKAZOVÁNÍ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A674BC5-0DE4-478D-B42E-F5A3A56FE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599780"/>
              </p:ext>
            </p:extLst>
          </p:nvPr>
        </p:nvGraphicFramePr>
        <p:xfrm>
          <a:off x="1081548" y="1288026"/>
          <a:ext cx="8592122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2577">
                  <a:extLst>
                    <a:ext uri="{9D8B030D-6E8A-4147-A177-3AD203B41FA5}">
                      <a16:colId xmlns:a16="http://schemas.microsoft.com/office/drawing/2014/main" val="116397477"/>
                    </a:ext>
                  </a:extLst>
                </a:gridCol>
                <a:gridCol w="4778675">
                  <a:extLst>
                    <a:ext uri="{9D8B030D-6E8A-4147-A177-3AD203B41FA5}">
                      <a16:colId xmlns:a16="http://schemas.microsoft.com/office/drawing/2014/main" val="3067014063"/>
                    </a:ext>
                  </a:extLst>
                </a:gridCol>
                <a:gridCol w="1402311">
                  <a:extLst>
                    <a:ext uri="{9D8B030D-6E8A-4147-A177-3AD203B41FA5}">
                      <a16:colId xmlns:a16="http://schemas.microsoft.com/office/drawing/2014/main" val="3464009658"/>
                    </a:ext>
                  </a:extLst>
                </a:gridCol>
                <a:gridCol w="1408559">
                  <a:extLst>
                    <a:ext uri="{9D8B030D-6E8A-4147-A177-3AD203B41FA5}">
                      <a16:colId xmlns:a16="http://schemas.microsoft.com/office/drawing/2014/main" val="1430138735"/>
                    </a:ext>
                  </a:extLst>
                </a:gridCol>
              </a:tblGrid>
              <a:tr h="514328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Měrná 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 indikátorů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48414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8 05 00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Počet napsaných a zveřejněných analytických a strategických dokumentů(včetně evaluačních)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Dokumenty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99848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5 01 30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Počet osob pracujících v rámci flexibilních forem 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532207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dirty="0"/>
                        <a:t>5 01 10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osob využívajících zařízení péče o děti předškolního věku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192962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dirty="0"/>
                        <a:t>5 01 20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 osob využívající zařízení péče o děti do 3.let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565024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5 01 05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Počet zaměstnavatelů, kteří podporují  flexibilní formy 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Podniky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245397"/>
                  </a:ext>
                </a:extLst>
              </a:tr>
              <a:tr h="518270">
                <a:tc>
                  <a:txBody>
                    <a:bodyPr/>
                    <a:lstStyle/>
                    <a:p>
                      <a:r>
                        <a:rPr lang="cs-CZ" dirty="0"/>
                        <a:t>6 74 01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Nové nebo inovované sociální služby týkající se bydlení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Služby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Výstup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71585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4224C30B-30D9-4CAC-83C3-88C16C685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591774" cy="10675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6B00664-DC05-4373-BD92-361212ED1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08744A-C128-4BF3-AC33-F5740889D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46" y="6042906"/>
            <a:ext cx="2035756" cy="5996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AE0517B-69D6-4304-8ADE-E9B362F61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310" y="5933243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9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9F41A-7B62-40EF-B398-1811B71C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                     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INDIKÁTORY SLEDOVANÉ AUTOMATIKOU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43D2E71-575A-4EDF-B6D5-C0760E5440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66646"/>
              </p:ext>
            </p:extLst>
          </p:nvPr>
        </p:nvGraphicFramePr>
        <p:xfrm>
          <a:off x="1109709" y="1109710"/>
          <a:ext cx="9277163" cy="55662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3273">
                  <a:extLst>
                    <a:ext uri="{9D8B030D-6E8A-4147-A177-3AD203B41FA5}">
                      <a16:colId xmlns:a16="http://schemas.microsoft.com/office/drawing/2014/main" val="405830285"/>
                    </a:ext>
                  </a:extLst>
                </a:gridCol>
                <a:gridCol w="3846799">
                  <a:extLst>
                    <a:ext uri="{9D8B030D-6E8A-4147-A177-3AD203B41FA5}">
                      <a16:colId xmlns:a16="http://schemas.microsoft.com/office/drawing/2014/main" val="690670443"/>
                    </a:ext>
                  </a:extLst>
                </a:gridCol>
                <a:gridCol w="2211909">
                  <a:extLst>
                    <a:ext uri="{9D8B030D-6E8A-4147-A177-3AD203B41FA5}">
                      <a16:colId xmlns:a16="http://schemas.microsoft.com/office/drawing/2014/main" val="955633762"/>
                    </a:ext>
                  </a:extLst>
                </a:gridCol>
                <a:gridCol w="2045182">
                  <a:extLst>
                    <a:ext uri="{9D8B030D-6E8A-4147-A177-3AD203B41FA5}">
                      <a16:colId xmlns:a16="http://schemas.microsoft.com/office/drawing/2014/main" val="4276994339"/>
                    </a:ext>
                  </a:extLst>
                </a:gridCol>
              </a:tblGrid>
              <a:tr h="680231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Měrná 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 indikátoru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12676"/>
                  </a:ext>
                </a:extLst>
              </a:tr>
              <a:tr h="923918">
                <a:tc>
                  <a:txBody>
                    <a:bodyPr/>
                    <a:lstStyle/>
                    <a:p>
                      <a:r>
                        <a:rPr lang="cs-CZ" dirty="0"/>
                        <a:t>6 73 15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Bývalí účastníci projektů v oblasti </a:t>
                      </a:r>
                      <a:r>
                        <a:rPr lang="cs-CZ" sz="1600" dirty="0" err="1"/>
                        <a:t>soc</a:t>
                      </a:r>
                      <a:r>
                        <a:rPr lang="cs-CZ" sz="1600" dirty="0"/>
                        <a:t> . služeb, u nichž služba naplnila svůj účel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982768"/>
                  </a:ext>
                </a:extLst>
              </a:tr>
              <a:tr h="680231">
                <a:tc>
                  <a:txBody>
                    <a:bodyPr/>
                    <a:lstStyle/>
                    <a:p>
                      <a:r>
                        <a:rPr lang="cs-CZ" dirty="0"/>
                        <a:t>6 73 10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Bývalí účastníci projektů u nichž intervence formou </a:t>
                      </a:r>
                      <a:r>
                        <a:rPr lang="cs-CZ" sz="1600" dirty="0" err="1"/>
                        <a:t>soc</a:t>
                      </a:r>
                      <a:r>
                        <a:rPr lang="cs-CZ" sz="1600" dirty="0"/>
                        <a:t> . 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214669"/>
                  </a:ext>
                </a:extLst>
              </a:tr>
              <a:tr h="923918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6 25 00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FF0000"/>
                          </a:solidFill>
                        </a:rPr>
                        <a:t>Účastnící v procesu vzdělávání/odborné přípravy po ukončení své účasti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135994"/>
                  </a:ext>
                </a:extLst>
              </a:tr>
              <a:tr h="680231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6 26 00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FF0000"/>
                          </a:solidFill>
                        </a:rPr>
                        <a:t>Účastnící , kteří získali kvalifikaci po ukončení své účasti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736467"/>
                  </a:ext>
                </a:extLst>
              </a:tr>
              <a:tr h="1677768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6 28 00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FF0000"/>
                          </a:solidFill>
                        </a:rPr>
                        <a:t>Znevýhodnění účastnící , kteří po ukončení své účasti hledají zaměstnání ,jsou v procesu vzdělávání/odborné </a:t>
                      </a:r>
                      <a:r>
                        <a:rPr lang="cs-CZ" sz="1600" b="1" dirty="0" err="1">
                          <a:solidFill>
                            <a:srgbClr val="FF0000"/>
                          </a:solidFill>
                        </a:rPr>
                        <a:t>přípravy,rozšiřují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</a:rPr>
                        <a:t> si kvalifikaci nebo jsou zaměstnáni, a to i OSVČ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FF0000"/>
                          </a:solidFill>
                        </a:rPr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770748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E4D034B5-0157-4C1D-90C5-C736E9BA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552863" cy="89428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A8AA6A4-2669-4D9E-9DFC-8DEF6091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795" y="151742"/>
            <a:ext cx="2234212" cy="9157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676CBD0-D1CB-4EB8-ACD3-01954289F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5234"/>
            <a:ext cx="2236984" cy="8370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14E9AA5-67D0-46E6-AC0D-C2CFCA321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379" y="6087947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5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1E79F-2FAC-453C-ADDA-D973A930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ZPRÁVA O REALIZACI - 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255138-6679-4796-8DC6-A3A079534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07363"/>
            <a:ext cx="8596668" cy="4833999"/>
          </a:xfrm>
        </p:spPr>
        <p:txBody>
          <a:bodyPr>
            <a:normAutofit/>
          </a:bodyPr>
          <a:lstStyle/>
          <a:p>
            <a:r>
              <a:rPr lang="cs-CZ" sz="1600" dirty="0"/>
              <a:t>Pozor na prokazatelnost vykazovaných hodnot (záznamy o každém klientovi)</a:t>
            </a:r>
          </a:p>
          <a:p>
            <a:r>
              <a:rPr lang="cs-CZ" sz="1600" dirty="0"/>
              <a:t>Počet účastníků projektu je nutno zadávat prostřednictvím systému IS ESF (</a:t>
            </a:r>
            <a:r>
              <a:rPr lang="cs-CZ" sz="1600" dirty="0">
                <a:hlinkClick r:id="rId2"/>
              </a:rPr>
              <a:t>www.esfcr.cz</a:t>
            </a:r>
            <a:r>
              <a:rPr lang="cs-CZ" sz="1600" dirty="0"/>
              <a:t>) vždy za příslušné monitorovací období.</a:t>
            </a:r>
          </a:p>
          <a:p>
            <a:r>
              <a:rPr lang="cs-CZ" sz="1600" dirty="0"/>
              <a:t>Podpořené osoby se uvádějí průběžně s jakoukoliv výší podpory, systém hlídá minimální hranici 40 hodin, při nižším počtu podpořenou osobu </a:t>
            </a:r>
            <a:r>
              <a:rPr lang="cs-CZ" sz="1600" dirty="0" err="1"/>
              <a:t>nezapočte.Průběžné</a:t>
            </a:r>
            <a:r>
              <a:rPr lang="cs-CZ" sz="1600" dirty="0"/>
              <a:t> sledování naplnění indikátorů (v </a:t>
            </a:r>
            <a:r>
              <a:rPr lang="cs-CZ" sz="1600" dirty="0" err="1"/>
              <a:t>ZoR</a:t>
            </a:r>
            <a:r>
              <a:rPr lang="cs-CZ" sz="1600" dirty="0"/>
              <a:t>).</a:t>
            </a:r>
          </a:p>
          <a:p>
            <a:r>
              <a:rPr lang="cs-CZ" sz="1600" dirty="0"/>
              <a:t>Ke každé osobě se zapisuje, jakých podpor v rámci projektu využila a v jakém rozsahu (v počtu hodin , </a:t>
            </a:r>
            <a:r>
              <a:rPr lang="cs-CZ" sz="1600" dirty="0" err="1"/>
              <a:t>příp.dnů</a:t>
            </a:r>
            <a:r>
              <a:rPr lang="cs-CZ" sz="1600" dirty="0"/>
              <a:t> </a:t>
            </a:r>
            <a:r>
              <a:rPr lang="cs-CZ" sz="1600" dirty="0" err="1"/>
              <a:t>apod.,jednotka</a:t>
            </a:r>
            <a:r>
              <a:rPr lang="cs-CZ" sz="1600" dirty="0"/>
              <a:t> se liší podle kategorie využité podpory). U vzdělávání se dále rozlišuje, zda proběhlo elektronickou formou nebo ne.</a:t>
            </a:r>
          </a:p>
          <a:p>
            <a:r>
              <a:rPr lang="cs-CZ" sz="1600" b="1" dirty="0"/>
              <a:t>IS ESF- </a:t>
            </a:r>
            <a:r>
              <a:rPr lang="cs-CZ" sz="1600" dirty="0"/>
              <a:t>záznam indikátorů týkajících se účastníků projektu</a:t>
            </a:r>
          </a:p>
          <a:p>
            <a:r>
              <a:rPr lang="cs-CZ" sz="1600" b="1" dirty="0"/>
              <a:t>Údaje o podpořených osobách a jejich podporách zapisujte do IS ESF 2014+ </a:t>
            </a:r>
            <a:r>
              <a:rPr lang="cs-CZ" sz="1600" dirty="0"/>
              <a:t>průběžně tak, aby v rámci předkládaných </a:t>
            </a:r>
            <a:r>
              <a:rPr lang="cs-CZ" sz="1600" dirty="0" err="1"/>
              <a:t>ZoR</a:t>
            </a:r>
            <a:r>
              <a:rPr lang="cs-CZ" sz="1600" dirty="0"/>
              <a:t> byly do výpočtu indikátoru 60000 zahrnuty všechny osoby, které nejpozději ke konci sledovaného období překročily limit pro bagatelní podporu a splnily tedy podmínky pro vykazování indikátoru.</a:t>
            </a: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   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9AA1AA-4F1B-4AA4-8A1F-3F6AC445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7" y="215425"/>
            <a:ext cx="2397223" cy="83167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E4DBBFB-3ED6-4074-B769-C50865016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247" y="291648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5F8691E-E98B-4627-B922-4BD5AFCF1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66" y="5571309"/>
            <a:ext cx="2236984" cy="8370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65FC3C7-D451-4CDA-88DD-F7B00A307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823" y="5594548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1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FE4E0-121C-4A81-A3EE-6DEA2C72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0625"/>
          </a:xfrm>
        </p:spPr>
        <p:txBody>
          <a:bodyPr>
            <a:normAutofit/>
          </a:bodyPr>
          <a:lstStyle/>
          <a:p>
            <a:r>
              <a:rPr lang="cs-CZ" sz="1800" dirty="0"/>
              <a:t>      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ZPRÁVA O REALIZACI – ŽOP (Žádost o platbu)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E9EA6A-AF99-42D7-8802-ECE7A9EE6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3795"/>
            <a:ext cx="8596668" cy="4647568"/>
          </a:xfrm>
        </p:spPr>
        <p:txBody>
          <a:bodyPr>
            <a:normAutofit/>
          </a:bodyPr>
          <a:lstStyle/>
          <a:p>
            <a:r>
              <a:rPr lang="cs-CZ" sz="1600" dirty="0"/>
              <a:t>Obsahem je vyúčtování prostředků za dané monitorované období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Údaje zadávané prostřednictvím soupisek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Přílohy- účetní doklady,  objednávky , smlouvy , výpisy z účtů        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A2D53B-85E1-4A4D-A29B-A02E3E733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9" y="215425"/>
            <a:ext cx="1745468" cy="10675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9643B0E-4A02-4BAB-9673-AA7B6F637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AAE164-6257-46C6-BC7C-C3A86F929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6" y="5571309"/>
            <a:ext cx="2236984" cy="8370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0EDE07-A67C-4A80-8387-2A207750E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5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81" y="5535580"/>
            <a:ext cx="2470825" cy="93618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</a:t>
            </a:r>
          </a:p>
          <a:p>
            <a:pPr algn="l"/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PUBLICITA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256" y="5456557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27" y="456096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749" y="428134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71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D4709B-06C6-400D-A98C-0F162628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54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VIZUÁLNÍ IDENTITA - POUŽITÍ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2CDB60-5FB2-4E0D-8A11-A63EBAD9C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296140"/>
            <a:ext cx="4184035" cy="4745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</a:t>
            </a:r>
          </a:p>
          <a:p>
            <a:r>
              <a:rPr lang="cs-CZ" sz="1100" dirty="0"/>
              <a:t>Povinný </a:t>
            </a:r>
            <a:r>
              <a:rPr lang="cs-CZ" sz="1100" dirty="0" err="1"/>
              <a:t>plakát,dočasná</a:t>
            </a:r>
            <a:r>
              <a:rPr lang="cs-CZ" sz="1100" dirty="0"/>
              <a:t>/stálá deska nebo billboard</a:t>
            </a:r>
          </a:p>
          <a:p>
            <a:r>
              <a:rPr lang="cs-CZ" sz="1100" dirty="0" err="1"/>
              <a:t>Weby,microsity,sociální</a:t>
            </a:r>
            <a:r>
              <a:rPr lang="cs-CZ" sz="1100" dirty="0"/>
              <a:t> média projektu</a:t>
            </a:r>
          </a:p>
          <a:p>
            <a:r>
              <a:rPr lang="cs-CZ" sz="1100" dirty="0"/>
              <a:t>Propagační tiskoviny (</a:t>
            </a:r>
            <a:r>
              <a:rPr lang="cs-CZ" sz="1100" dirty="0" err="1"/>
              <a:t>brožury,letáky,plakáty,publikace,školící</a:t>
            </a:r>
            <a:r>
              <a:rPr lang="cs-CZ" sz="1100" dirty="0"/>
              <a:t> materiály) a propagační předměty</a:t>
            </a:r>
          </a:p>
          <a:p>
            <a:r>
              <a:rPr lang="cs-CZ" sz="1100" dirty="0"/>
              <a:t>Propagační audiovizuální materiály(reklamní spoty, </a:t>
            </a:r>
            <a:r>
              <a:rPr lang="cs-CZ" sz="1100" dirty="0" err="1"/>
              <a:t>product</a:t>
            </a:r>
            <a:r>
              <a:rPr lang="cs-CZ" sz="1100" dirty="0"/>
              <a:t> </a:t>
            </a:r>
            <a:r>
              <a:rPr lang="cs-CZ" sz="1100" dirty="0" err="1"/>
              <a:t>placement</a:t>
            </a:r>
            <a:r>
              <a:rPr lang="cs-CZ" sz="1100" dirty="0"/>
              <a:t>, sponzorské vzkazy, </a:t>
            </a:r>
            <a:r>
              <a:rPr lang="cs-CZ" sz="1100" dirty="0" err="1"/>
              <a:t>reportáže,pořady</a:t>
            </a:r>
            <a:r>
              <a:rPr lang="cs-CZ" sz="1100" dirty="0"/>
              <a:t>)</a:t>
            </a:r>
          </a:p>
          <a:p>
            <a:r>
              <a:rPr lang="cs-CZ" sz="1100" dirty="0"/>
              <a:t>Inzerce ( internet, tisk, </a:t>
            </a:r>
            <a:r>
              <a:rPr lang="cs-CZ" sz="1100" dirty="0" err="1"/>
              <a:t>outdoor</a:t>
            </a:r>
            <a:r>
              <a:rPr lang="cs-CZ" sz="1100" dirty="0"/>
              <a:t> )</a:t>
            </a:r>
          </a:p>
          <a:p>
            <a:r>
              <a:rPr lang="cs-CZ" sz="1100" dirty="0"/>
              <a:t>Soutěže ( s výjimkou cen do soutěže )</a:t>
            </a:r>
          </a:p>
          <a:p>
            <a:r>
              <a:rPr lang="cs-CZ" sz="1100" dirty="0"/>
              <a:t>Komunikační akce ( semináře, workshopy, konference, tiskové konference, výstavy, veletrhy )</a:t>
            </a:r>
          </a:p>
          <a:p>
            <a:r>
              <a:rPr lang="cs-CZ" sz="1100" dirty="0"/>
              <a:t>PR výstupy při jejich distribuci (tiskové </a:t>
            </a:r>
            <a:r>
              <a:rPr lang="cs-CZ" sz="1100" dirty="0" err="1"/>
              <a:t>zpávy</a:t>
            </a:r>
            <a:r>
              <a:rPr lang="cs-CZ" sz="1100" dirty="0"/>
              <a:t>, informace pro média )</a:t>
            </a:r>
          </a:p>
          <a:p>
            <a:r>
              <a:rPr lang="cs-CZ" sz="1100" dirty="0"/>
              <a:t>dokumenty pro veřejnost či cílové skupiny ( vstupní, výstupní/závěrečné zprávy, analýzy, certifikáty, prezenční listiny apod.)</a:t>
            </a:r>
          </a:p>
          <a:p>
            <a:r>
              <a:rPr lang="cs-CZ" sz="1100" dirty="0"/>
              <a:t>Výzva k podání nabídek/zadávací dokumentace zakázek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0BDD2F8-1059-42FE-ABCE-98CA407E9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296141"/>
            <a:ext cx="4184034" cy="4745222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                            NE</a:t>
            </a:r>
          </a:p>
          <a:p>
            <a:r>
              <a:rPr lang="cs-CZ" sz="1100" dirty="0"/>
              <a:t>Interní dokumenty</a:t>
            </a:r>
          </a:p>
          <a:p>
            <a:r>
              <a:rPr lang="cs-CZ" sz="1100" dirty="0"/>
              <a:t>Archivační šanony</a:t>
            </a:r>
          </a:p>
          <a:p>
            <a:r>
              <a:rPr lang="cs-CZ" sz="1100" dirty="0"/>
              <a:t>Elektronická i listinná komunikace</a:t>
            </a:r>
          </a:p>
          <a:p>
            <a:r>
              <a:rPr lang="cs-CZ" sz="1100" dirty="0"/>
              <a:t>Pracovní smlouvy, smlouvy s dodavateli, dalšími příjemci, partnery apod.</a:t>
            </a:r>
          </a:p>
          <a:p>
            <a:r>
              <a:rPr lang="cs-CZ" sz="1100" dirty="0"/>
              <a:t>Účetní doklady vztahující se k výdajům projektu</a:t>
            </a:r>
          </a:p>
          <a:p>
            <a:r>
              <a:rPr lang="cs-CZ" sz="1100" dirty="0"/>
              <a:t>Vybavení pořízené z prostředků projektu ( s výjimkou propagačních předmětů)</a:t>
            </a:r>
          </a:p>
          <a:p>
            <a:r>
              <a:rPr lang="cs-CZ" sz="1100" dirty="0"/>
              <a:t>Neplacené PR články a převzaté PR výstupy (</a:t>
            </a:r>
            <a:r>
              <a:rPr lang="cs-CZ" sz="1100" dirty="0" err="1"/>
              <a:t>např.médií</a:t>
            </a:r>
            <a:r>
              <a:rPr lang="cs-CZ" sz="1100" dirty="0"/>
              <a:t>)</a:t>
            </a:r>
          </a:p>
          <a:p>
            <a:r>
              <a:rPr lang="cs-CZ" sz="1100" dirty="0"/>
              <a:t>Ceny do soutěží</a:t>
            </a:r>
          </a:p>
          <a:p>
            <a:r>
              <a:rPr lang="cs-CZ" sz="1100" dirty="0"/>
              <a:t>Výstupy, kde to není technicky možné (</a:t>
            </a:r>
            <a:r>
              <a:rPr lang="cs-CZ" sz="1100" dirty="0" err="1"/>
              <a:t>např.strojově</a:t>
            </a:r>
            <a:r>
              <a:rPr lang="cs-CZ" sz="1100" dirty="0"/>
              <a:t> generované objednávky, faktury)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6F0AED-FAE1-4A5E-9D57-7DF105B2E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3185161" cy="10675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7C6A85C-47C6-4D34-9BCE-3664F02C3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0EB049-6793-4ED9-AA32-E7EAAE1D9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6" y="5571309"/>
            <a:ext cx="2236984" cy="8370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71906C5-EACE-4C27-B983-08E95DFE0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9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E77FC-ADC3-4FEF-9272-C3F76548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6641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POVINNÝ PLAKÁT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6EA7C4-2C8F-463E-BB4D-E4ABD2965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8587"/>
            <a:ext cx="8596668" cy="4922776"/>
          </a:xfrm>
        </p:spPr>
        <p:txBody>
          <a:bodyPr>
            <a:normAutofit/>
          </a:bodyPr>
          <a:lstStyle/>
          <a:p>
            <a:r>
              <a:rPr lang="cs-CZ" sz="1600" dirty="0"/>
              <a:t>Alespoň 1 povinný plakát min.A3 s informacemi o projektu- pro tvorbu je nutné použít šablonu na 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https://publicita.dotaceeu.cz/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</a:p>
          <a:p>
            <a:r>
              <a:rPr lang="cs-CZ" sz="1600" dirty="0">
                <a:solidFill>
                  <a:schemeClr val="tx1"/>
                </a:solidFill>
              </a:rPr>
              <a:t>Po celou dobu realizace projektu</a:t>
            </a:r>
          </a:p>
          <a:p>
            <a:r>
              <a:rPr lang="cs-CZ" sz="1600" dirty="0">
                <a:solidFill>
                  <a:schemeClr val="tx1"/>
                </a:solidFill>
              </a:rPr>
              <a:t>V místě realizace projektu snadno viditelném pro veřejnost, jako jsou vstupní prostory budovy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tx1"/>
                </a:solidFill>
              </a:rPr>
              <a:t>Pokud je projekt realizován na více místech, bude umístěn na všech těchto místech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tx1"/>
                </a:solidFill>
              </a:rPr>
              <a:t>Pokud nelze umístit plakát v místě realizace projektu, bude umístěn v sídle příjemce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tx1"/>
                </a:solidFill>
              </a:rPr>
              <a:t>Pokud příjemce realizuje více projektů OPZ v jednom místě, je možné pro všechny tyto projekty umístit pouze jeden plakát</a:t>
            </a:r>
            <a:r>
              <a:rPr lang="cs-CZ" sz="1600" dirty="0">
                <a:solidFill>
                  <a:schemeClr val="tx1"/>
                </a:solidFill>
              </a:rPr>
              <a:t>      </a:t>
            </a:r>
          </a:p>
          <a:p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E325C9-3F9B-4220-B326-2DBA3ACF4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7" y="215425"/>
            <a:ext cx="3097613" cy="9031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E8B75B8-C117-4D80-90FD-62EEDBE36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AAAA5B6-BBA6-4E9C-8258-2EB9E1B38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66" y="5571309"/>
            <a:ext cx="2236984" cy="8370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92AC248-268E-4EB7-9ECB-43A595CA6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46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5AB8E-9720-4477-B080-F1C4BD97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POVINNÝ PLAKÁT - VZOR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Zástupný symbol pro obsah 12">
            <a:extLst>
              <a:ext uri="{FF2B5EF4-FFF2-40B4-BE49-F238E27FC236}">
                <a16:creationId xmlns:a16="http://schemas.microsoft.com/office/drawing/2014/main" id="{443C9C9C-DDE5-44E1-B892-C6C7D4AF4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283" y="1930400"/>
            <a:ext cx="7821228" cy="4656831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2D60FC4-D76D-47F0-8F81-98D24239D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8" y="215425"/>
            <a:ext cx="2912788" cy="10675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B424951-6A85-4BB8-AA9D-F98E5C161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BB2E2F0-5BCA-4712-8E47-F55A1F59B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301" y="6177065"/>
            <a:ext cx="1964022" cy="6303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2BED1F-BDDA-4DE7-8F0A-A4037D49B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255" y="6066992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2E875-15F6-4584-8FB2-1C4C6418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0E5C56-C7E4-4C42-898F-8A444FD24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ROZHODNUTÍ O POSKYTNUTÍ DOTACE</a:t>
            </a:r>
          </a:p>
          <a:p>
            <a:r>
              <a:rPr lang="cs-CZ" dirty="0"/>
              <a:t>ZPRÁVA  O REALIZACI</a:t>
            </a:r>
          </a:p>
          <a:p>
            <a:r>
              <a:rPr lang="cs-CZ" dirty="0"/>
              <a:t>PUBLICITA</a:t>
            </a:r>
          </a:p>
          <a:p>
            <a:r>
              <a:rPr lang="cs-CZ" dirty="0"/>
              <a:t>PLÁN AKTIVIT</a:t>
            </a:r>
          </a:p>
          <a:p>
            <a:r>
              <a:rPr lang="cs-CZ" dirty="0"/>
              <a:t>ZPŮSOBILÉ A NEZPŮSOBILÉ VÝDAJE</a:t>
            </a:r>
          </a:p>
          <a:p>
            <a:r>
              <a:rPr lang="cs-CZ" dirty="0"/>
              <a:t>ZMĚNY PROJEKTU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1C3254-2A11-47D5-B2E4-93D71C7D3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3000336" cy="10675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2B8045-E72B-4269-9161-93791346A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A0EEC19-E79B-4C9E-A217-3C0B64940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6" y="5571309"/>
            <a:ext cx="2236984" cy="8370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E3771A6-5814-478A-A3BB-952CFD675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64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E3F3C-94CB-48FB-AC74-DC6D307D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8885"/>
          </a:xfrm>
        </p:spPr>
        <p:txBody>
          <a:bodyPr>
            <a:normAutofit/>
          </a:bodyPr>
          <a:lstStyle/>
          <a:p>
            <a:r>
              <a:rPr lang="cs-CZ" sz="1800" dirty="0"/>
              <a:t>                                               </a:t>
            </a: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 PŘÍJEMCE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A30483-6590-4485-817A-6B7B0BE32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8485"/>
            <a:ext cx="8596668" cy="4842877"/>
          </a:xfrm>
        </p:spPr>
        <p:txBody>
          <a:bodyPr/>
          <a:lstStyle/>
          <a:p>
            <a:r>
              <a:rPr lang="cs-CZ" dirty="0"/>
              <a:t>Logo ESF ne webových stránkách příjemce, včetně profilů projektu na sociálních sítích</a:t>
            </a:r>
          </a:p>
          <a:p>
            <a:r>
              <a:rPr lang="cs-CZ" dirty="0"/>
              <a:t>Logo ESF na viditelném místě v horní části obrazovky bez nutnosti rolovat</a:t>
            </a:r>
          </a:p>
          <a:p>
            <a:r>
              <a:rPr lang="cs-CZ" dirty="0"/>
              <a:t>Při umístění více log v řadě, logo ESF zcela vlevo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7D94AD-3C33-4148-B24E-EFE83ED4F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7" y="215425"/>
            <a:ext cx="3350533" cy="9830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35CA24-444F-468A-B79F-1BD015242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F910BE-C6FC-42BB-B42C-DBE386016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6" y="5571309"/>
            <a:ext cx="2236984" cy="8370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8074ED-7DA1-47A9-B9B1-7C4DBCDDC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29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7F7C9-5747-40D7-811B-2A41BA21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1144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PUBLICITA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81958BC-04D3-4DAA-85CC-DFB5148E8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7865"/>
            <a:ext cx="8596668" cy="484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cs-CZ" dirty="0">
                <a:solidFill>
                  <a:schemeClr val="tx1"/>
                </a:solidFill>
              </a:rPr>
              <a:t>Generátor povinné publicity ESIF je nutné použít pro vytvoření povinného plakátu, který musí každý příjemce podpory umístit v místě realizace projektu (ev. dočasná/stálá deska či billboard). </a:t>
            </a:r>
            <a:r>
              <a:rPr lang="cs-CZ" sz="2000" u="sng" dirty="0">
                <a:hlinkClick r:id="rId2"/>
              </a:rPr>
              <a:t>http://publicita.dotaceeu.cz</a:t>
            </a:r>
            <a:r>
              <a:rPr lang="cs-CZ" sz="2000" dirty="0"/>
              <a:t> 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 marL="0" indent="0">
              <a:lnSpc>
                <a:spcPct val="120000"/>
              </a:lnSpc>
              <a:buNone/>
            </a:pPr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45C467A-99E5-4432-88CA-86BC70BB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2" y="2981602"/>
            <a:ext cx="7269481" cy="144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74BD308-2E29-4DC9-8544-FC09736E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2" y="4620769"/>
            <a:ext cx="7109462" cy="16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0FD5AD-4F5A-4A29-B5B5-CD6B727E1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28" y="215425"/>
            <a:ext cx="3583996" cy="10675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FF1455-4F21-4514-BE5D-6DE351386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D4112BE-6F00-4366-A928-B14C6783D1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2090" y="6020948"/>
            <a:ext cx="2236984" cy="83705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5989DE4-CDE2-44DC-A4A5-AA2E47B171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122" y="6165594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41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</a:t>
            </a:r>
          </a:p>
          <a:p>
            <a:pPr algn="l"/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PLÁN AKTIVIT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350" y="5371441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27" y="299170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791" y="415679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77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EF7B2-B864-4454-9CDB-6D2A1B12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683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PLÁN AKTIVIT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BBFD48-54C0-4980-A2A5-2F99FBB0A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6241"/>
            <a:ext cx="8596668" cy="4825121"/>
          </a:xfrm>
        </p:spPr>
        <p:txBody>
          <a:bodyPr/>
          <a:lstStyle/>
          <a:p>
            <a:r>
              <a:rPr lang="cs-CZ" sz="1600" dirty="0"/>
              <a:t>ŘO</a:t>
            </a:r>
            <a:r>
              <a:rPr lang="cs-CZ" dirty="0"/>
              <a:t> </a:t>
            </a:r>
            <a:r>
              <a:rPr lang="cs-CZ" sz="1600" dirty="0"/>
              <a:t>si může vyžádat plán aktivit projektu na období 1-6 měsíců, a to i opakovaně, až na celou dobu realizace projektu</a:t>
            </a:r>
          </a:p>
          <a:p>
            <a:r>
              <a:rPr lang="cs-CZ" sz="1600" dirty="0"/>
              <a:t>Plán aktivit slouží ŘO k provádění neohlášených kontrol realizace projektu pro snížení rizika podvodu</a:t>
            </a:r>
          </a:p>
          <a:p>
            <a:r>
              <a:rPr lang="cs-CZ" sz="1600" dirty="0"/>
              <a:t>Výzva k předložení plánu aktivit a jeho doložení probíhá prostřednictvím depeše v </a:t>
            </a:r>
            <a:r>
              <a:rPr lang="cs-CZ" sz="1600" b="1" dirty="0"/>
              <a:t>MS2014+</a:t>
            </a:r>
          </a:p>
          <a:p>
            <a:r>
              <a:rPr lang="cs-CZ" sz="1600" dirty="0"/>
              <a:t>Příjemce má vždy nejméně 2týdny na zpracování a předložení plánu aktivit</a:t>
            </a:r>
          </a:p>
          <a:p>
            <a:r>
              <a:rPr lang="cs-CZ" sz="1600" dirty="0"/>
              <a:t>Předkládá se ve formě tabulky ve formátu .</a:t>
            </a:r>
            <a:r>
              <a:rPr lang="cs-CZ" sz="1600" dirty="0" err="1"/>
              <a:t>xls</a:t>
            </a:r>
            <a:r>
              <a:rPr lang="cs-CZ" sz="1600" dirty="0"/>
              <a:t> dle vzoru na </a:t>
            </a:r>
            <a:r>
              <a:rPr lang="cs-CZ" sz="1600" dirty="0">
                <a:hlinkClick r:id="rId2"/>
              </a:rPr>
              <a:t>www.esfcr.cz</a:t>
            </a:r>
            <a:r>
              <a:rPr lang="cs-CZ" sz="1600" dirty="0"/>
              <a:t> (složka </a:t>
            </a:r>
            <a:r>
              <a:rPr lang="cs-CZ" sz="1600" i="1" dirty="0"/>
              <a:t>DOKUMENTY</a:t>
            </a:r>
            <a:r>
              <a:rPr lang="cs-CZ" sz="1600" dirty="0"/>
              <a:t>, záložka </a:t>
            </a:r>
            <a:r>
              <a:rPr lang="cs-CZ" sz="1600" i="1" dirty="0"/>
              <a:t>POKYNY K VYPLNĚNÍ ZPRÁVY O REALIZACI),</a:t>
            </a:r>
            <a:r>
              <a:rPr lang="cs-CZ" sz="1600" dirty="0"/>
              <a:t>která je elektronicky podepsaná osobou oprávněnou jednat za příjemce vůči ŘO.</a:t>
            </a:r>
          </a:p>
          <a:p>
            <a:r>
              <a:rPr lang="cs-CZ" sz="1600" dirty="0"/>
              <a:t>Zahrnuje všechny </a:t>
            </a:r>
            <a:r>
              <a:rPr lang="cs-CZ" sz="1600" b="1" dirty="0"/>
              <a:t>skupinové akce pro CS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E11CCE-F50A-4993-89A8-A376DD19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7" y="215425"/>
            <a:ext cx="2951699" cy="10008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726D86-D76D-43D1-B2A4-C154DA062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F442955-C08E-4FEA-B50D-36F41DBB3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961524-50B3-4A4F-816A-04FC6C0E4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9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EF7B2-B864-4454-9CDB-6D2A1B12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683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PLÁN AKTIVIT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BBFD48-54C0-4980-A2A5-2F99FBB0A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6241"/>
            <a:ext cx="8596668" cy="4825121"/>
          </a:xfrm>
        </p:spPr>
        <p:txBody>
          <a:bodyPr/>
          <a:lstStyle/>
          <a:p>
            <a:r>
              <a:rPr lang="cs-CZ" sz="1600" dirty="0"/>
              <a:t>ŘO</a:t>
            </a:r>
            <a:r>
              <a:rPr lang="cs-CZ" dirty="0"/>
              <a:t> </a:t>
            </a:r>
            <a:r>
              <a:rPr lang="cs-CZ" sz="1600" dirty="0"/>
              <a:t>si může vyžádat plán aktivit projektu na období 1-6 měsíců, a to i opakovaně, až na celou dobu realizace projektu</a:t>
            </a:r>
          </a:p>
          <a:p>
            <a:r>
              <a:rPr lang="cs-CZ" sz="1600" dirty="0"/>
              <a:t>Plán aktivit slouží ŘO k provádění neohlášených kontrol realizace projektu pro snížení rizika podvodu</a:t>
            </a:r>
          </a:p>
          <a:p>
            <a:r>
              <a:rPr lang="cs-CZ" sz="1600" dirty="0"/>
              <a:t>Výzva k předložení plánu aktivit a jeho doložení probíhá prostřednictvím depeše v </a:t>
            </a:r>
            <a:r>
              <a:rPr lang="cs-CZ" sz="1600" b="1" dirty="0"/>
              <a:t>MS2014+</a:t>
            </a:r>
          </a:p>
          <a:p>
            <a:r>
              <a:rPr lang="cs-CZ" sz="1600" dirty="0"/>
              <a:t>Příjemce má vždy nejméně 2týdny na zpracování a předložení plánu aktivit</a:t>
            </a:r>
          </a:p>
          <a:p>
            <a:r>
              <a:rPr lang="cs-CZ" sz="1600" dirty="0"/>
              <a:t>Předkládá se ve formě tabulky ve formátu .</a:t>
            </a:r>
            <a:r>
              <a:rPr lang="cs-CZ" sz="1600" dirty="0" err="1"/>
              <a:t>xls</a:t>
            </a:r>
            <a:r>
              <a:rPr lang="cs-CZ" sz="1600" dirty="0"/>
              <a:t> dle vzoru na </a:t>
            </a:r>
            <a:r>
              <a:rPr lang="cs-CZ" sz="1600" dirty="0">
                <a:hlinkClick r:id="rId2"/>
              </a:rPr>
              <a:t>www.esfcr.cz</a:t>
            </a:r>
            <a:r>
              <a:rPr lang="cs-CZ" sz="1600" dirty="0"/>
              <a:t> (složka </a:t>
            </a:r>
            <a:r>
              <a:rPr lang="cs-CZ" sz="1600" i="1" dirty="0"/>
              <a:t>DOKUMENTY</a:t>
            </a:r>
            <a:r>
              <a:rPr lang="cs-CZ" sz="1600" dirty="0"/>
              <a:t>, záložka </a:t>
            </a:r>
            <a:r>
              <a:rPr lang="cs-CZ" sz="1600" i="1" dirty="0"/>
              <a:t>POKYNY K VYPLNĚNÍ ZPRÁVY O REALIZACI),</a:t>
            </a:r>
            <a:r>
              <a:rPr lang="cs-CZ" sz="1600" dirty="0"/>
              <a:t>která je elektronicky podepsaná osobou oprávněnou jednat za příjemce vůči ŘO.</a:t>
            </a:r>
          </a:p>
          <a:p>
            <a:r>
              <a:rPr lang="cs-CZ" sz="1600" dirty="0"/>
              <a:t>Zahrnuje všechny </a:t>
            </a:r>
            <a:r>
              <a:rPr lang="cs-CZ" sz="1600" b="1" dirty="0"/>
              <a:t>skupinové akce pro CS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E11CCE-F50A-4993-89A8-A376DD19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7" y="215425"/>
            <a:ext cx="2951699" cy="10008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726D86-D76D-43D1-B2A4-C154DA062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75F92B-2CC3-4B29-82A6-3912D5CD9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04E1BFC-D32B-474A-8384-4B30F6F99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0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EF7B2-B864-4454-9CDB-6D2A1B12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683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PLÁN AKTIVIT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BBFD48-54C0-4980-A2A5-2F99FBB0A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6241"/>
            <a:ext cx="8596668" cy="4825121"/>
          </a:xfrm>
        </p:spPr>
        <p:txBody>
          <a:bodyPr/>
          <a:lstStyle/>
          <a:p>
            <a:r>
              <a:rPr lang="cs-CZ" sz="1600" dirty="0"/>
              <a:t>ŘO</a:t>
            </a:r>
            <a:r>
              <a:rPr lang="cs-CZ" dirty="0"/>
              <a:t> </a:t>
            </a:r>
            <a:r>
              <a:rPr lang="cs-CZ" sz="1600" dirty="0"/>
              <a:t>si může vyžádat plán aktivit projektu na období 1-6 měsíců, a to i opakovaně, až na celou dobu realizace projektu</a:t>
            </a:r>
          </a:p>
          <a:p>
            <a:r>
              <a:rPr lang="cs-CZ" sz="1600" dirty="0"/>
              <a:t>Plán aktivit slouží ŘO k provádění neohlášených kontrol realizace projektu pro snížení rizika podvodu</a:t>
            </a:r>
          </a:p>
          <a:p>
            <a:r>
              <a:rPr lang="cs-CZ" sz="1600" dirty="0"/>
              <a:t>Výzva k předložení plánu aktivit a jeho doložení probíhá prostřednictvím depeše v </a:t>
            </a:r>
            <a:r>
              <a:rPr lang="cs-CZ" sz="1600" b="1" dirty="0"/>
              <a:t>MS2014+</a:t>
            </a:r>
          </a:p>
          <a:p>
            <a:r>
              <a:rPr lang="cs-CZ" sz="1600" dirty="0"/>
              <a:t>Příjemce má vždy nejméně 2týdny na zpracování a předložení plánu aktivit</a:t>
            </a:r>
          </a:p>
          <a:p>
            <a:r>
              <a:rPr lang="cs-CZ" sz="1600" dirty="0"/>
              <a:t>Předkládá se ve formě tabulky ve formátu .</a:t>
            </a:r>
            <a:r>
              <a:rPr lang="cs-CZ" sz="1600" dirty="0" err="1"/>
              <a:t>xls</a:t>
            </a:r>
            <a:r>
              <a:rPr lang="cs-CZ" sz="1600" dirty="0"/>
              <a:t> dle vzoru na </a:t>
            </a:r>
            <a:r>
              <a:rPr lang="cs-CZ" sz="1600" dirty="0">
                <a:hlinkClick r:id="rId2"/>
              </a:rPr>
              <a:t>www.esfcr.cz</a:t>
            </a:r>
            <a:r>
              <a:rPr lang="cs-CZ" sz="1600" dirty="0"/>
              <a:t> (složka </a:t>
            </a:r>
            <a:r>
              <a:rPr lang="cs-CZ" sz="1600" i="1" dirty="0"/>
              <a:t>DOKUMENTY</a:t>
            </a:r>
            <a:r>
              <a:rPr lang="cs-CZ" sz="1600" dirty="0"/>
              <a:t>, záložka </a:t>
            </a:r>
            <a:r>
              <a:rPr lang="cs-CZ" sz="1600" i="1" dirty="0"/>
              <a:t>POKYNY K VYPLNĚNÍ ZPRÁVY O REALIZACI),</a:t>
            </a:r>
            <a:r>
              <a:rPr lang="cs-CZ" sz="1600" dirty="0"/>
              <a:t>která je elektronicky podepsaná osobou oprávněnou jednat za příjemce vůči ŘO.</a:t>
            </a:r>
          </a:p>
          <a:p>
            <a:r>
              <a:rPr lang="cs-CZ" sz="1600" dirty="0"/>
              <a:t>Zahrnuje všechny </a:t>
            </a:r>
            <a:r>
              <a:rPr lang="cs-CZ" sz="1600" b="1" dirty="0"/>
              <a:t>skupinové akce pro CS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E11CCE-F50A-4993-89A8-A376DD19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7" y="215425"/>
            <a:ext cx="2951699" cy="10008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726D86-D76D-43D1-B2A4-C154DA062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C4124E-060E-43AD-AD62-552E0D807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B18FBE-D93D-4751-8331-FC0103BE2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33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6CE44-48B2-4AC8-AFFF-BC778FBB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PLÁN AKTIVIT PROJEKTU VZOR</a:t>
            </a: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25F19764-8070-4481-972E-F1CB9BD95B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706282"/>
              </p:ext>
            </p:extLst>
          </p:nvPr>
        </p:nvGraphicFramePr>
        <p:xfrm>
          <a:off x="917560" y="1270000"/>
          <a:ext cx="8596312" cy="2316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522">
                  <a:extLst>
                    <a:ext uri="{9D8B030D-6E8A-4147-A177-3AD203B41FA5}">
                      <a16:colId xmlns:a16="http://schemas.microsoft.com/office/drawing/2014/main" val="3123209885"/>
                    </a:ext>
                  </a:extLst>
                </a:gridCol>
                <a:gridCol w="574662">
                  <a:extLst>
                    <a:ext uri="{9D8B030D-6E8A-4147-A177-3AD203B41FA5}">
                      <a16:colId xmlns:a16="http://schemas.microsoft.com/office/drawing/2014/main" val="756774570"/>
                    </a:ext>
                  </a:extLst>
                </a:gridCol>
                <a:gridCol w="621894">
                  <a:extLst>
                    <a:ext uri="{9D8B030D-6E8A-4147-A177-3AD203B41FA5}">
                      <a16:colId xmlns:a16="http://schemas.microsoft.com/office/drawing/2014/main" val="4057306818"/>
                    </a:ext>
                  </a:extLst>
                </a:gridCol>
                <a:gridCol w="897417">
                  <a:extLst>
                    <a:ext uri="{9D8B030D-6E8A-4147-A177-3AD203B41FA5}">
                      <a16:colId xmlns:a16="http://schemas.microsoft.com/office/drawing/2014/main" val="3281124243"/>
                    </a:ext>
                  </a:extLst>
                </a:gridCol>
                <a:gridCol w="858057">
                  <a:extLst>
                    <a:ext uri="{9D8B030D-6E8A-4147-A177-3AD203B41FA5}">
                      <a16:colId xmlns:a16="http://schemas.microsoft.com/office/drawing/2014/main" val="3734760993"/>
                    </a:ext>
                  </a:extLst>
                </a:gridCol>
                <a:gridCol w="1054859">
                  <a:extLst>
                    <a:ext uri="{9D8B030D-6E8A-4147-A177-3AD203B41FA5}">
                      <a16:colId xmlns:a16="http://schemas.microsoft.com/office/drawing/2014/main" val="1451228753"/>
                    </a:ext>
                  </a:extLst>
                </a:gridCol>
                <a:gridCol w="1054859">
                  <a:extLst>
                    <a:ext uri="{9D8B030D-6E8A-4147-A177-3AD203B41FA5}">
                      <a16:colId xmlns:a16="http://schemas.microsoft.com/office/drawing/2014/main" val="1814787085"/>
                    </a:ext>
                  </a:extLst>
                </a:gridCol>
                <a:gridCol w="1054859">
                  <a:extLst>
                    <a:ext uri="{9D8B030D-6E8A-4147-A177-3AD203B41FA5}">
                      <a16:colId xmlns:a16="http://schemas.microsoft.com/office/drawing/2014/main" val="1424229682"/>
                    </a:ext>
                  </a:extLst>
                </a:gridCol>
                <a:gridCol w="503813">
                  <a:extLst>
                    <a:ext uri="{9D8B030D-6E8A-4147-A177-3AD203B41FA5}">
                      <a16:colId xmlns:a16="http://schemas.microsoft.com/office/drawing/2014/main" val="3529660215"/>
                    </a:ext>
                  </a:extLst>
                </a:gridCol>
                <a:gridCol w="1023370">
                  <a:extLst>
                    <a:ext uri="{9D8B030D-6E8A-4147-A177-3AD203B41FA5}">
                      <a16:colId xmlns:a16="http://schemas.microsoft.com/office/drawing/2014/main" val="4291924324"/>
                    </a:ext>
                  </a:extLst>
                </a:gridCol>
              </a:tblGrid>
              <a:tr h="137083"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Plán aktivit projektu (akce)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1753797798"/>
                  </a:ext>
                </a:extLst>
              </a:tr>
              <a:tr h="127864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1100411493"/>
                  </a:ext>
                </a:extLst>
              </a:tr>
              <a:tr h="127864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Registrační číslo projektu: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3120828832"/>
                  </a:ext>
                </a:extLst>
              </a:tr>
              <a:tr h="127864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Název projektu: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3256307024"/>
                  </a:ext>
                </a:extLst>
              </a:tr>
              <a:tr h="127864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Název příjemce: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2275530597"/>
                  </a:ext>
                </a:extLst>
              </a:tr>
              <a:tr h="127864">
                <a:tc gridSpan="3">
                  <a:txBody>
                    <a:bodyPr/>
                    <a:lstStyle/>
                    <a:p>
                      <a:pPr algn="l" fontAlgn="t"/>
                      <a:r>
                        <a:rPr lang="pl-PL" sz="600" u="none" strike="noStrike">
                          <a:effectLst/>
                        </a:rPr>
                        <a:t>Období, na které je plán zpracován:</a:t>
                      </a:r>
                      <a:endParaRPr lang="pl-PL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1739084973"/>
                  </a:ext>
                </a:extLst>
              </a:tr>
              <a:tr h="127864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Datum zpracování plánu, resp. aktualizace plánu: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2406232598"/>
                  </a:ext>
                </a:extLst>
              </a:tr>
              <a:tr h="127864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407349433"/>
                  </a:ext>
                </a:extLst>
              </a:tr>
              <a:tr h="767184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Datum akce </a:t>
                      </a:r>
                      <a:br>
                        <a:rPr lang="cs-CZ" sz="600" u="none" strike="noStrike">
                          <a:effectLst/>
                        </a:rPr>
                      </a:br>
                      <a:r>
                        <a:rPr lang="cs-CZ" sz="600" u="none" strike="noStrike">
                          <a:effectLst/>
                        </a:rPr>
                        <a:t>(den. měsíc. rok)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Čas zahájení akce </a:t>
                      </a:r>
                      <a:br>
                        <a:rPr lang="cs-CZ" sz="600" u="none" strike="noStrike">
                          <a:effectLst/>
                        </a:rPr>
                      </a:br>
                      <a:r>
                        <a:rPr lang="cs-CZ" sz="600" u="none" strike="noStrike">
                          <a:effectLst/>
                        </a:rPr>
                        <a:t>(hodiny:minuty)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Čas ukončení akce</a:t>
                      </a:r>
                      <a:br>
                        <a:rPr lang="cs-CZ" sz="600" u="none" strike="noStrike">
                          <a:effectLst/>
                        </a:rPr>
                      </a:br>
                      <a:r>
                        <a:rPr lang="cs-CZ" sz="600" u="none" strike="noStrike">
                          <a:effectLst/>
                        </a:rPr>
                        <a:t>(hodiny:minuty)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Plánovaný čas pro přestávky (přerušení akce) v délce více než 15 minut </a:t>
                      </a:r>
                      <a:br>
                        <a:rPr lang="cs-CZ" sz="600" u="none" strike="noStrike">
                          <a:effectLst/>
                        </a:rPr>
                      </a:br>
                      <a:r>
                        <a:rPr lang="cs-CZ" sz="600" u="none" strike="noStrike">
                          <a:effectLst/>
                        </a:rPr>
                        <a:t>(hodiny:minuty - hodiny:minuty)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Název akce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Krátký popis obsahu akce</a:t>
                      </a:r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Místo konání akce (obec)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Místo konání akce (ulice, číslo popisné, označení místnosti)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Realizátor akce </a:t>
                      </a:r>
                      <a:br>
                        <a:rPr lang="cs-CZ" sz="600" u="none" strike="noStrike">
                          <a:effectLst/>
                        </a:rPr>
                      </a:br>
                      <a:r>
                        <a:rPr lang="cs-CZ" sz="600" u="none" strike="noStrike">
                          <a:effectLst/>
                        </a:rPr>
                        <a:t>(název subjektu)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Jedná se o akci pouze pro cílovou skupinu projektu, nebo i pro další osoby?</a:t>
                      </a:r>
                      <a:br>
                        <a:rPr lang="cs-CZ" sz="600" u="none" strike="noStrike">
                          <a:effectLst/>
                        </a:rPr>
                      </a:br>
                      <a:r>
                        <a:rPr lang="cs-CZ" sz="600" u="none" strike="noStrike">
                          <a:effectLst/>
                        </a:rPr>
                        <a:t>(ano/ne)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2991050288"/>
                  </a:ext>
                </a:extLst>
              </a:tr>
              <a:tr h="127864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3743955940"/>
                  </a:ext>
                </a:extLst>
              </a:tr>
              <a:tr h="127864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2148371606"/>
                  </a:ext>
                </a:extLst>
              </a:tr>
              <a:tr h="127864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3403578640"/>
                  </a:ext>
                </a:extLst>
              </a:tr>
              <a:tr h="133676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 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23" marR="4723" marT="4723" marB="0"/>
                </a:tc>
                <a:extLst>
                  <a:ext uri="{0D108BD9-81ED-4DB2-BD59-A6C34878D82A}">
                    <a16:rowId xmlns:a16="http://schemas.microsoft.com/office/drawing/2014/main" val="3123972657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DBD04C4D-7677-46D8-A6B8-8FDF3D973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894284"/>
              </p:ext>
            </p:extLst>
          </p:nvPr>
        </p:nvGraphicFramePr>
        <p:xfrm>
          <a:off x="917560" y="3673713"/>
          <a:ext cx="8596312" cy="1914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342">
                  <a:extLst>
                    <a:ext uri="{9D8B030D-6E8A-4147-A177-3AD203B41FA5}">
                      <a16:colId xmlns:a16="http://schemas.microsoft.com/office/drawing/2014/main" val="2479206457"/>
                    </a:ext>
                  </a:extLst>
                </a:gridCol>
                <a:gridCol w="1111346">
                  <a:extLst>
                    <a:ext uri="{9D8B030D-6E8A-4147-A177-3AD203B41FA5}">
                      <a16:colId xmlns:a16="http://schemas.microsoft.com/office/drawing/2014/main" val="2451505767"/>
                    </a:ext>
                  </a:extLst>
                </a:gridCol>
                <a:gridCol w="1614777">
                  <a:extLst>
                    <a:ext uri="{9D8B030D-6E8A-4147-A177-3AD203B41FA5}">
                      <a16:colId xmlns:a16="http://schemas.microsoft.com/office/drawing/2014/main" val="2002356501"/>
                    </a:ext>
                  </a:extLst>
                </a:gridCol>
                <a:gridCol w="1614777">
                  <a:extLst>
                    <a:ext uri="{9D8B030D-6E8A-4147-A177-3AD203B41FA5}">
                      <a16:colId xmlns:a16="http://schemas.microsoft.com/office/drawing/2014/main" val="2019539776"/>
                    </a:ext>
                  </a:extLst>
                </a:gridCol>
                <a:gridCol w="1747758">
                  <a:extLst>
                    <a:ext uri="{9D8B030D-6E8A-4147-A177-3AD203B41FA5}">
                      <a16:colId xmlns:a16="http://schemas.microsoft.com/office/drawing/2014/main" val="2648435342"/>
                    </a:ext>
                  </a:extLst>
                </a:gridCol>
                <a:gridCol w="1358312">
                  <a:extLst>
                    <a:ext uri="{9D8B030D-6E8A-4147-A177-3AD203B41FA5}">
                      <a16:colId xmlns:a16="http://schemas.microsoft.com/office/drawing/2014/main" val="2738099030"/>
                    </a:ext>
                  </a:extLst>
                </a:gridCol>
              </a:tblGrid>
              <a:tr h="109754">
                <a:tc gridSpan="2">
                  <a:txBody>
                    <a:bodyPr/>
                    <a:lstStyle/>
                    <a:p>
                      <a:pPr algn="l" fontAlgn="t"/>
                      <a:r>
                        <a:rPr lang="cs-CZ" sz="800" u="none" strike="noStrike">
                          <a:effectLst/>
                        </a:rPr>
                        <a:t>Plán aktivit projektu (poskytované služby)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2719364988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2371581535"/>
                  </a:ext>
                </a:extLst>
              </a:tr>
              <a:tr h="96648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Registrační číslo projektu: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1404951149"/>
                  </a:ext>
                </a:extLst>
              </a:tr>
              <a:tr h="96648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Název projektu: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1281451041"/>
                  </a:ext>
                </a:extLst>
              </a:tr>
              <a:tr h="96648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Název příjemce: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484002312"/>
                  </a:ext>
                </a:extLst>
              </a:tr>
              <a:tr h="96648">
                <a:tc gridSpan="3"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Období, na které je plán zpracován: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2873188776"/>
                  </a:ext>
                </a:extLst>
              </a:tr>
              <a:tr h="96648">
                <a:tc gridSpan="3"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Datum zpracování plánu, resp. aktualizace plánu: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105626285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3108972061"/>
                  </a:ext>
                </a:extLst>
              </a:tr>
              <a:tr h="280140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Název provozovny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Krátký popis poskytovaných služeb</a:t>
                      </a:r>
                      <a:endParaRPr lang="cs-CZ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Adresa poskytovaných služeb (obec)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Adresa poskytovaných služeb (ulice, číslo popisné, označení místnosti)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Specifikace provozní doby (dny v týdnu a přesná otevírací doba, včetně případných přestávek v jednotlivých dnech)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Provozovatel </a:t>
                      </a:r>
                      <a:br>
                        <a:rPr lang="cs-CZ" sz="700" u="none" strike="noStrike">
                          <a:effectLst/>
                        </a:rPr>
                      </a:br>
                      <a:r>
                        <a:rPr lang="cs-CZ" sz="700" u="none" strike="noStrike">
                          <a:effectLst/>
                        </a:rPr>
                        <a:t>(název subjektu)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4243036385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4097766375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3846877437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954969127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118245437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4230168953"/>
                  </a:ext>
                </a:extLst>
              </a:tr>
              <a:tr h="96648"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>
                          <a:effectLst/>
                        </a:rPr>
                        <a:t> 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700" u="none" strike="noStrike" dirty="0">
                          <a:effectLst/>
                        </a:rPr>
                        <a:t> 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99" marR="5699" marT="5699" marB="0"/>
                </a:tc>
                <a:extLst>
                  <a:ext uri="{0D108BD9-81ED-4DB2-BD59-A6C34878D82A}">
                    <a16:rowId xmlns:a16="http://schemas.microsoft.com/office/drawing/2014/main" val="2148102329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E40DB7B-0FEE-428F-AF1B-C56C0C4A3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552863" cy="7767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C437D06-A207-45AA-8955-30B42412C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3A5341D-2C1C-49BB-A860-612FAF588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7714057-EABD-4AAB-A084-06D12E5F9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28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F67B4-B348-44DD-ABF6-C09B0CCB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417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               ÚDAJE V PLÁNU AKTIVIT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294E44-FAB2-4838-BFFD-F3F40EE45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305017"/>
            <a:ext cx="4184035" cy="47363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                 JEDNORÁZOVÉ AKCE</a:t>
            </a:r>
          </a:p>
          <a:p>
            <a:r>
              <a:rPr lang="cs-CZ" sz="1400" dirty="0"/>
              <a:t>Datum akce</a:t>
            </a:r>
          </a:p>
          <a:p>
            <a:r>
              <a:rPr lang="cs-CZ" sz="1400" dirty="0"/>
              <a:t>Čas zahájení akce</a:t>
            </a:r>
          </a:p>
          <a:p>
            <a:r>
              <a:rPr lang="cs-CZ" sz="1400" dirty="0"/>
              <a:t>Čas ukončení akce</a:t>
            </a:r>
          </a:p>
          <a:p>
            <a:r>
              <a:rPr lang="cs-CZ" sz="1400" dirty="0"/>
              <a:t>Plánovaný čas pro přestávky(přerušení akce)v délce více než 15minut</a:t>
            </a:r>
          </a:p>
          <a:p>
            <a:r>
              <a:rPr lang="cs-CZ" sz="1400" dirty="0"/>
              <a:t>Název akce a krátký popis obsahu akce</a:t>
            </a:r>
          </a:p>
          <a:p>
            <a:r>
              <a:rPr lang="cs-CZ" sz="1400" dirty="0"/>
              <a:t>Místo konání akce(obec , ulice , číslo popisné, včetně označení místnosti)</a:t>
            </a:r>
          </a:p>
          <a:p>
            <a:r>
              <a:rPr lang="cs-CZ" sz="1400" dirty="0"/>
              <a:t>Realizátor akce</a:t>
            </a:r>
          </a:p>
          <a:p>
            <a:r>
              <a:rPr lang="cs-CZ" sz="1400" dirty="0"/>
              <a:t>Zda se jedná o akci pouze pro cílovou skupinu projektu, nebo i pro další osoby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91EEAE9-EC94-46FF-A6E0-1578C8969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305017"/>
            <a:ext cx="4184034" cy="473634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   </a:t>
            </a:r>
            <a:r>
              <a:rPr lang="cs-CZ" sz="1600" b="1" dirty="0"/>
              <a:t>PROVOZOVNY,SLUŽBY KLIENTŮM</a:t>
            </a:r>
          </a:p>
          <a:p>
            <a:r>
              <a:rPr lang="cs-CZ" sz="1400" dirty="0"/>
              <a:t>Název provozovny</a:t>
            </a:r>
          </a:p>
          <a:p>
            <a:r>
              <a:rPr lang="cs-CZ" sz="1400" dirty="0"/>
              <a:t>Krátký popis poskytovaných služeb</a:t>
            </a:r>
          </a:p>
          <a:p>
            <a:r>
              <a:rPr lang="cs-CZ" sz="1400" dirty="0"/>
              <a:t>Adresa poskytování služeb(obec, ulice, číslo popisné, včetně označení místnosti)</a:t>
            </a:r>
          </a:p>
          <a:p>
            <a:r>
              <a:rPr lang="cs-CZ" sz="1400" dirty="0"/>
              <a:t>Specifikace provozní doby (dny v týdnu a přesnou otevírací dobu, včetně případných přestávek v jednotlivých dnech)</a:t>
            </a:r>
          </a:p>
          <a:p>
            <a:r>
              <a:rPr lang="cs-CZ" sz="1400" dirty="0"/>
              <a:t>Provozovatel</a:t>
            </a:r>
          </a:p>
          <a:p>
            <a:pPr marL="0" indent="0">
              <a:buNone/>
            </a:pPr>
            <a:endParaRPr lang="cs-CZ" sz="1400" dirty="0"/>
          </a:p>
          <a:p>
            <a:endParaRPr lang="cs-CZ" sz="14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EAACC0-89D8-470C-B4E9-9FA65765B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620958" cy="86434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86F15A-C6B6-47B2-A851-D3D2068A0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20D9805-B4B3-4975-A71E-C07AA6FB4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EEB2602-30C1-4E39-A278-1F29775F3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56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B9619-6B61-4BFE-861A-E2A938D5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784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1"/>
                </a:solidFill>
              </a:rPr>
              <a:t>                               PLÁN AKTIVIT PROJEKTU SANKCE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0D5ED5-50A2-4415-88BC-BA68EBB5B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8587"/>
            <a:ext cx="8596668" cy="4922776"/>
          </a:xfrm>
        </p:spPr>
        <p:txBody>
          <a:bodyPr>
            <a:normAutofit/>
          </a:bodyPr>
          <a:lstStyle/>
          <a:p>
            <a:r>
              <a:rPr lang="cs-CZ" sz="1600" dirty="0"/>
              <a:t>Sankce za nepředložení plánu aktivit: 0,5% z celkové částky dotace</a:t>
            </a:r>
          </a:p>
          <a:p>
            <a:r>
              <a:rPr lang="cs-CZ" sz="1600" dirty="0"/>
              <a:t>Pokud ŘO při kontrole na místě identifikuje, že aktivita, která byla nahlášená v plánu aktivit projektu na daném  místě a ve stanovený čas neprobíhá, jedná se o </a:t>
            </a:r>
            <a:r>
              <a:rPr lang="cs-CZ" sz="1600" b="1" dirty="0"/>
              <a:t>porušení rozpočtové kázně.</a:t>
            </a:r>
          </a:p>
          <a:p>
            <a:r>
              <a:rPr lang="cs-CZ" sz="1600" dirty="0"/>
              <a:t>Sankce za porušení rozpočtové kázně: 2% z celkové částky dotace</a:t>
            </a:r>
          </a:p>
          <a:p>
            <a:pPr marL="0" indent="0">
              <a:buNone/>
            </a:pPr>
            <a:r>
              <a:rPr lang="cs-CZ" sz="1600" dirty="0"/>
              <a:t>       </a:t>
            </a:r>
          </a:p>
          <a:p>
            <a:pPr marL="0" indent="0">
              <a:buNone/>
            </a:pPr>
            <a:r>
              <a:rPr lang="cs-CZ" sz="1600" dirty="0"/>
              <a:t>      VÝJIMKY:</a:t>
            </a:r>
          </a:p>
          <a:p>
            <a:r>
              <a:rPr lang="cs-CZ" sz="1600" dirty="0"/>
              <a:t>Příjemce poskytl ŘO aktualizaci plánu aktivit projektu, ve které měl ŘO možnost získat informaci o změně místa či termínu konání aktivity( či jejím zrušení bez náhrady )</a:t>
            </a:r>
          </a:p>
          <a:p>
            <a:r>
              <a:rPr lang="cs-CZ" sz="1600" dirty="0"/>
              <a:t>Nekonání aktivity zapříčinily okolnosti, které příjemce postupující s náležitou péčí nemohl ovlivnit ani předvídat( např. náhlé onemocnění lektora ). Toto je příjemce povinen prokázat.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DD8FEA-B6DF-48D3-8271-9A5610EB1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241578" cy="786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7F84884-FE25-478C-B193-058AD8D69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5BDA231-041B-4639-8FD2-4C75665E2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5FBB4D-206B-4C86-8095-3E548C4A6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40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D8D626-2BC1-4876-A9A1-58595EFC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8986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1"/>
                </a:solidFill>
              </a:rPr>
              <a:t>                                  AKTUALIZACE PLÁNU AKTIVIT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05D3-71BF-444D-B4F2-F3DADD8D9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1751"/>
            <a:ext cx="8596668" cy="4789611"/>
          </a:xfrm>
        </p:spPr>
        <p:txBody>
          <a:bodyPr>
            <a:normAutofit/>
          </a:bodyPr>
          <a:lstStyle/>
          <a:p>
            <a:r>
              <a:rPr lang="cs-CZ" sz="1600" dirty="0"/>
              <a:t>Prostřednictvím depeše v MS 2014+</a:t>
            </a:r>
          </a:p>
          <a:p>
            <a:r>
              <a:rPr lang="cs-CZ" sz="1600" dirty="0"/>
              <a:t>Předkládá se </a:t>
            </a:r>
            <a:r>
              <a:rPr lang="cs-CZ" sz="1600" b="1" dirty="0"/>
              <a:t>ve formě tabulky </a:t>
            </a:r>
            <a:r>
              <a:rPr lang="cs-CZ" sz="1600" dirty="0"/>
              <a:t>ve formátu .</a:t>
            </a:r>
            <a:r>
              <a:rPr lang="cs-CZ" sz="1600" dirty="0" err="1"/>
              <a:t>xls</a:t>
            </a:r>
            <a:r>
              <a:rPr lang="cs-CZ" sz="1600" dirty="0"/>
              <a:t> dle vzoru na </a:t>
            </a:r>
            <a:r>
              <a:rPr lang="cs-CZ" sz="1600" dirty="0">
                <a:hlinkClick r:id="rId2"/>
              </a:rPr>
              <a:t>www.esfcr.cz</a:t>
            </a:r>
            <a:r>
              <a:rPr lang="cs-CZ" sz="1600" dirty="0"/>
              <a:t> (složka </a:t>
            </a:r>
            <a:r>
              <a:rPr lang="cs-CZ" sz="1600" i="1" dirty="0"/>
              <a:t>Dokumenty, záložka Pokyny k vyplnění zprávy o realizaci</a:t>
            </a:r>
            <a:r>
              <a:rPr lang="cs-CZ" sz="1600" dirty="0"/>
              <a:t>), která je </a:t>
            </a:r>
            <a:r>
              <a:rPr lang="cs-CZ" sz="1600" b="1" dirty="0"/>
              <a:t>elektronicky podepsaná </a:t>
            </a:r>
            <a:r>
              <a:rPr lang="cs-CZ" sz="1600" dirty="0"/>
              <a:t>osobou oprávněnou jednat za příjemce vůči ŘO.</a:t>
            </a:r>
          </a:p>
          <a:p>
            <a:r>
              <a:rPr lang="cs-CZ" sz="1600" dirty="0"/>
              <a:t>Aktivitu lze změnit nejpozději </a:t>
            </a:r>
            <a:r>
              <a:rPr lang="cs-CZ" sz="1600" b="1" dirty="0"/>
              <a:t>3 pracovní dny </a:t>
            </a:r>
            <a:r>
              <a:rPr lang="cs-CZ" sz="1600" dirty="0"/>
              <a:t>před nahlášeným termínem( </a:t>
            </a:r>
            <a:r>
              <a:rPr lang="cs-CZ" sz="1600" dirty="0" err="1"/>
              <a:t>tzn.mezi</a:t>
            </a:r>
            <a:r>
              <a:rPr lang="cs-CZ" sz="1600" dirty="0"/>
              <a:t> nahlášením a termínem akce zůstávají 2 pracovní dny).</a:t>
            </a:r>
          </a:p>
          <a:p>
            <a:r>
              <a:rPr lang="cs-CZ" sz="1600" b="1" dirty="0"/>
              <a:t>Nesplnění povinnosti nahlásit ŘO aktualizaci plánu aktivit projektu není porušením rozpočtové kázně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</a:p>
          <a:p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7A8650-D34A-4CE6-B6C8-747123E80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8" y="215425"/>
            <a:ext cx="2309672" cy="9031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C4F2122-8144-4847-868E-D92A1EFBF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5FDBB19-4F22-4C88-9191-76799CC43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08BC89-04C8-488E-83DB-019FB85A5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04" y="5445458"/>
            <a:ext cx="2003017" cy="63031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ROZHODNUTÍ O POSKYTNUTÍ DOTACE </a:t>
            </a:r>
          </a:p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PRORODINNÁ OPATŘENÍ</a:t>
            </a:r>
          </a:p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 VÝZVĚ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Číslo výzvy MAS: </a:t>
            </a: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979/03_16_047/CLLD_16_01_119</a:t>
            </a:r>
            <a:r>
              <a:rPr lang="cs-CZ" sz="2000" dirty="0"/>
              <a:t>	</a:t>
            </a:r>
          </a:p>
          <a:p>
            <a:pPr algn="l"/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Název výzvy MAS : Výzva č.6 MAS </a:t>
            </a:r>
            <a:r>
              <a:rPr lang="cs-CZ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Světovina</a:t>
            </a: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Prorodinná opatření III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116" y="5573289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75" y="225153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637" y="248718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9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9" y="5329814"/>
            <a:ext cx="2255937" cy="90571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</a:t>
            </a:r>
          </a:p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ZPŮSOBILÉ A NEZPŮSOBILÉ VÝDAJE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754" y="5605216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33" y="697508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155" y="819860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09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59531-D851-4E0F-9B90-0F847E64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540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1"/>
                </a:solidFill>
              </a:rPr>
              <a:t>                                     </a:t>
            </a:r>
            <a:r>
              <a:rPr lang="cs-CZ" sz="2000" b="1" dirty="0">
                <a:solidFill>
                  <a:schemeClr val="tx1"/>
                </a:solidFill>
              </a:rPr>
              <a:t>ZPŮSOB FINANCOVÁNÍ</a:t>
            </a:r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B33061-D1C0-45EF-A566-6B1DE180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80731"/>
            <a:ext cx="8596668" cy="4860632"/>
          </a:xfrm>
        </p:spPr>
        <p:txBody>
          <a:bodyPr>
            <a:normAutofit/>
          </a:bodyPr>
          <a:lstStyle/>
          <a:p>
            <a:r>
              <a:rPr lang="cs-CZ" sz="1600" dirty="0"/>
              <a:t>Aplikován režim Ex ante (zálohové financování )</a:t>
            </a:r>
          </a:p>
          <a:p>
            <a:r>
              <a:rPr lang="cs-CZ" sz="1600" b="1" dirty="0"/>
              <a:t>Zálohové platby dle finančního plánu:</a:t>
            </a:r>
          </a:p>
          <a:p>
            <a:pPr marL="0" indent="0">
              <a:buNone/>
            </a:pPr>
            <a:r>
              <a:rPr lang="cs-CZ" sz="1600" b="1" dirty="0"/>
              <a:t>      * 1.zálohová platba = až do výše 100% dotace, obvykle ve výši 30% nebo 50%</a:t>
            </a:r>
          </a:p>
          <a:p>
            <a:pPr marL="0" indent="0">
              <a:buNone/>
            </a:pPr>
            <a:r>
              <a:rPr lang="cs-CZ" sz="1600" b="1" dirty="0"/>
              <a:t>      *  Další zálohové platby = </a:t>
            </a:r>
            <a:r>
              <a:rPr lang="cs-CZ" sz="1600" dirty="0"/>
              <a:t>součet vzniklých a zároveň vyúčtovaných způsobilých výdajů</a:t>
            </a:r>
          </a:p>
          <a:p>
            <a:pPr marL="0" indent="0">
              <a:buNone/>
            </a:pPr>
            <a:r>
              <a:rPr lang="cs-CZ" sz="1600" b="1" dirty="0"/>
              <a:t>      *  Závěrečná platba/vratka</a:t>
            </a:r>
            <a:r>
              <a:rPr lang="cs-CZ" sz="1600" dirty="0"/>
              <a:t> dle vyúčtování zálohových plateb a skutečně prokázaných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600" dirty="0"/>
              <a:t>          výdajů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3E37EE-FE5D-4354-9404-A720EA1C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582046" cy="9653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F905B87-A8B3-474A-83B1-C385B85FC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7EACC7-66FA-4CFE-B731-09FD8F9C2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2166393-5E2C-4AD5-B407-218518E66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07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A34EE-52D7-4690-8C72-93B91346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8482"/>
          </a:xfrm>
        </p:spPr>
        <p:txBody>
          <a:bodyPr/>
          <a:lstStyle/>
          <a:p>
            <a:r>
              <a:rPr lang="cs-CZ" dirty="0"/>
              <a:t>                     </a:t>
            </a:r>
            <a:r>
              <a:rPr lang="cs-CZ" sz="1800" b="1" dirty="0">
                <a:solidFill>
                  <a:schemeClr val="tx1"/>
                </a:solidFill>
              </a:rPr>
              <a:t>ZPŮSOBILÉ VÝDAJE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588E39-0373-4A87-810A-C39F0BD99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9305"/>
            <a:ext cx="8596668" cy="4612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Všechny výdaje musejí splňovat podmínku: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Hospodárnosti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Efektivnosti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Účelnosti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600" dirty="0"/>
              <a:t>Vznikly v době realizace projektu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Řídící orgán je oprávněn si od příjemce vyžádat jakýkoli dokument, který je nezbytný pro ověření způsobilosti výdajů v rámci projektu (a může se jednat o dokument, který vznikl v době před zahájením realizace projektu).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CE6BE4-9ABD-4E1F-8EB5-860F91074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7" y="215425"/>
            <a:ext cx="3000337" cy="9084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D4239F-DD21-4966-9B7E-10AC2D106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B69E925-3FD8-4EF2-9D3F-DF9ABB80D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D59240A-C90F-4568-BA34-585D78045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35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43F82-7FF8-4D48-A770-A8D2B226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3375"/>
          </a:xfrm>
        </p:spPr>
        <p:txBody>
          <a:bodyPr>
            <a:normAutofit/>
          </a:bodyPr>
          <a:lstStyle/>
          <a:p>
            <a:r>
              <a:rPr lang="cs-CZ" sz="1800" dirty="0"/>
              <a:t>                                  </a:t>
            </a:r>
            <a:r>
              <a:rPr lang="cs-CZ" sz="1800" b="1" dirty="0">
                <a:solidFill>
                  <a:schemeClr val="tx1"/>
                </a:solidFill>
              </a:rPr>
              <a:t>REÁLNÉ VYKAZOVÁNÍ VÝDAJŮ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5F2765-7662-4841-B0FB-000B116CC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2975"/>
            <a:ext cx="8596668" cy="4878387"/>
          </a:xfrm>
        </p:spPr>
        <p:txBody>
          <a:bodyPr>
            <a:normAutofit/>
          </a:bodyPr>
          <a:lstStyle/>
          <a:p>
            <a:r>
              <a:rPr lang="cs-CZ" sz="1600" b="1" dirty="0"/>
              <a:t>Režim financování projektu metodou skutečně vzniklých výdajů: 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  <a:r>
              <a:rPr lang="cs-CZ" sz="1600" dirty="0"/>
              <a:t>* stanovení způsobilosti na základě vykázání skutečně vzniklých a uhrazených výdajů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  <a:r>
              <a:rPr lang="cs-CZ" sz="1600" dirty="0"/>
              <a:t>* způsobilé výdaje na základě doložení účetního, daňového či jiného dokladu</a:t>
            </a:r>
          </a:p>
          <a:p>
            <a:r>
              <a:rPr lang="cs-CZ" sz="1600" b="1" dirty="0"/>
              <a:t>Časová způsobilost </a:t>
            </a:r>
            <a:r>
              <a:rPr lang="cs-CZ" sz="1600" dirty="0"/>
              <a:t>= datum vzniku nákladu musí spadat do období realizace projektu</a:t>
            </a:r>
          </a:p>
          <a:p>
            <a:r>
              <a:rPr lang="cs-CZ" sz="1600" b="1" dirty="0"/>
              <a:t>Úhrada výdaje </a:t>
            </a:r>
            <a:r>
              <a:rPr lang="cs-CZ" sz="1600" dirty="0"/>
              <a:t>= vždy je třeba mít doklad o úhradě výdaje</a:t>
            </a:r>
            <a:endParaRPr lang="cs-CZ" sz="16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D77997-D990-474E-9C3D-4BCD47848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572319" cy="86434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0CADDED-8934-480E-BD33-8E916E0D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9EAD64E-0A87-4086-A3EC-B815416E2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590294-FA69-4070-BAD7-55755BE20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96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A76B8-7238-48C6-B4CC-3A415374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0008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1"/>
                </a:solidFill>
              </a:rPr>
              <a:t>                                        DOKLADOVÁNÍ VÝDAJŮ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5667BA-0166-4A6E-A73B-F975096FB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27465"/>
            <a:ext cx="8596668" cy="4913898"/>
          </a:xfrm>
        </p:spPr>
        <p:txBody>
          <a:bodyPr>
            <a:normAutofit/>
          </a:bodyPr>
          <a:lstStyle/>
          <a:p>
            <a:r>
              <a:rPr lang="cs-CZ" sz="1600" dirty="0"/>
              <a:t>Veškeré výdaje , které </a:t>
            </a:r>
            <a:r>
              <a:rPr lang="cs-CZ" sz="1600" b="1" dirty="0"/>
              <a:t>svoji povahou spadají do přímých nákladů projektu (PN) </a:t>
            </a:r>
            <a:r>
              <a:rPr lang="cs-CZ" sz="1600" dirty="0"/>
              <a:t>musí být příjemce schopen doložit.</a:t>
            </a:r>
          </a:p>
          <a:p>
            <a:endParaRPr lang="cs-CZ" sz="1600" dirty="0"/>
          </a:p>
          <a:p>
            <a:r>
              <a:rPr lang="cs-CZ" sz="1600" b="1" dirty="0"/>
              <a:t>Originály dokladů </a:t>
            </a:r>
            <a:r>
              <a:rPr lang="cs-CZ" sz="1600" dirty="0"/>
              <a:t>musí být označeny registračním číslem projektu</a:t>
            </a:r>
          </a:p>
          <a:p>
            <a:endParaRPr lang="cs-CZ" sz="1600" dirty="0"/>
          </a:p>
          <a:p>
            <a:r>
              <a:rPr lang="cs-CZ" sz="1600" dirty="0"/>
              <a:t>Do IS KP2014+ je třeba </a:t>
            </a:r>
            <a:r>
              <a:rPr lang="cs-CZ" sz="1600" b="1" dirty="0"/>
              <a:t>naskenovat všechny doklady</a:t>
            </a:r>
            <a:r>
              <a:rPr lang="cs-CZ" sz="1600" dirty="0"/>
              <a:t>, z nichž je nárokována částka </a:t>
            </a:r>
            <a:r>
              <a:rPr lang="cs-CZ" sz="1600" b="1" dirty="0"/>
              <a:t>přesahující 10 000 Kč</a:t>
            </a:r>
            <a:r>
              <a:rPr lang="cs-CZ" sz="1600" dirty="0"/>
              <a:t>, a sním také doklady o zaplacení.</a:t>
            </a:r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323074-3CB5-4D70-A18D-5C2AE5728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679323" cy="9120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DA9B411-864D-4973-B335-3A9F55195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30FA059-E856-4576-98E4-A63DA24DD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9060EC9-FB5B-442A-9CF5-96E8BE63E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50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34E710-1C57-440F-91DF-2336F35A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6641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                        ÚČETNÍ DOKLADY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3A602F-CF8E-4C64-AE66-FA162A3E1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6241"/>
            <a:ext cx="8596668" cy="4825121"/>
          </a:xfrm>
        </p:spPr>
        <p:txBody>
          <a:bodyPr>
            <a:normAutofit/>
          </a:bodyPr>
          <a:lstStyle/>
          <a:p>
            <a:r>
              <a:rPr lang="cs-CZ" sz="1600" dirty="0"/>
              <a:t>Označení ( faktura, příjmový doklad, výdajový doklad)</a:t>
            </a:r>
          </a:p>
          <a:p>
            <a:r>
              <a:rPr lang="cs-CZ" sz="1600" dirty="0"/>
              <a:t>Obsah účetního případu</a:t>
            </a:r>
          </a:p>
          <a:p>
            <a:r>
              <a:rPr lang="cs-CZ" sz="1600" dirty="0"/>
              <a:t>Účastnící účetního případu</a:t>
            </a:r>
          </a:p>
          <a:p>
            <a:r>
              <a:rPr lang="cs-CZ" sz="1600" dirty="0"/>
              <a:t>Peněžní částka ( cena za měrnou jednotku/cena celkem)</a:t>
            </a:r>
          </a:p>
          <a:p>
            <a:r>
              <a:rPr lang="cs-CZ" sz="1600" dirty="0"/>
              <a:t>Okamžik vyhotovení ÚD a okamžik uskutečnění ÚP</a:t>
            </a:r>
          </a:p>
          <a:p>
            <a:r>
              <a:rPr lang="cs-CZ" sz="1600" dirty="0"/>
              <a:t>Popisový záznam osoby odpovědné za ÚP</a:t>
            </a:r>
          </a:p>
          <a:p>
            <a:r>
              <a:rPr lang="cs-CZ" sz="1600" dirty="0"/>
              <a:t>Podpisový záznam osoby odpovědné za zaúčtování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A2CC50-597B-4D87-B85E-DD6F9314A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854422" cy="8351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E085BD6-6384-42E9-9E85-030C0DFFD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17BBBF8-47CB-41A9-8A7E-793CCC614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54FA1B-030F-4E46-823D-8AF71F3AD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81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C00E5-5872-4C87-9031-2F4D2053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3274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KATEGORIE ZPŮSOBILÝCH VÝDAJŮ OPZ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D01D8D-AA83-4F10-BADC-2C0C7689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2875"/>
            <a:ext cx="8596668" cy="4798488"/>
          </a:xfrm>
        </p:spPr>
        <p:txBody>
          <a:bodyPr>
            <a:normAutofit/>
          </a:bodyPr>
          <a:lstStyle/>
          <a:p>
            <a:r>
              <a:rPr lang="cs-CZ" sz="1600" b="1" dirty="0"/>
              <a:t>1. Celkové způsobilé výdaje </a:t>
            </a:r>
          </a:p>
          <a:p>
            <a:pPr marL="0" indent="0">
              <a:buNone/>
            </a:pPr>
            <a:r>
              <a:rPr lang="cs-CZ" sz="1600" b="1" i="1" dirty="0"/>
              <a:t>      1.1 Přímé náklady</a:t>
            </a:r>
          </a:p>
          <a:p>
            <a:pPr marL="0" indent="0">
              <a:buNone/>
            </a:pPr>
            <a:r>
              <a:rPr lang="cs-CZ" sz="1600" dirty="0"/>
              <a:t>       * 1.1.1 Osobní náklady</a:t>
            </a:r>
          </a:p>
          <a:p>
            <a:pPr marL="0" indent="0">
              <a:buNone/>
            </a:pPr>
            <a:r>
              <a:rPr lang="cs-CZ" sz="1600" dirty="0"/>
              <a:t>       * 1.1.2  Cestovné</a:t>
            </a:r>
          </a:p>
          <a:p>
            <a:pPr marL="0" indent="0">
              <a:buNone/>
            </a:pPr>
            <a:r>
              <a:rPr lang="cs-CZ" sz="1600" dirty="0"/>
              <a:t>       * 1.1.3  Zařízení, vybavení a spotřební materiál</a:t>
            </a:r>
          </a:p>
          <a:p>
            <a:pPr marL="0" indent="0">
              <a:buNone/>
            </a:pPr>
            <a:r>
              <a:rPr lang="cs-CZ" sz="1600" dirty="0"/>
              <a:t>       * 1.1.4  Nákup služeb</a:t>
            </a:r>
          </a:p>
          <a:p>
            <a:pPr marL="0" indent="0">
              <a:buNone/>
            </a:pPr>
            <a:r>
              <a:rPr lang="cs-CZ" sz="1600" dirty="0"/>
              <a:t>       * 1.1.5 Drobné stavební úpravy (do 40 tis. Kč)</a:t>
            </a:r>
          </a:p>
          <a:p>
            <a:pPr marL="0" indent="0">
              <a:buNone/>
            </a:pPr>
            <a:r>
              <a:rPr lang="cs-CZ" sz="1600" dirty="0"/>
              <a:t>       * 1.1.6 Přímá podpora CS</a:t>
            </a:r>
          </a:p>
          <a:p>
            <a:pPr marL="0" indent="0">
              <a:buNone/>
            </a:pPr>
            <a:r>
              <a:rPr lang="cs-CZ" sz="1600" dirty="0"/>
              <a:t>     </a:t>
            </a:r>
          </a:p>
          <a:p>
            <a:pPr marL="0" indent="0">
              <a:buNone/>
            </a:pPr>
            <a:r>
              <a:rPr lang="cs-CZ" sz="1600" b="1" i="1" dirty="0"/>
              <a:t>       1.2. Nepřímé náklady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9B6705-21D5-40C3-A2EE-35555A85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1920566" cy="9324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69835CE-2470-4497-9A28-E533AFFD8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4F92040-357D-4857-BB7C-0586DEAA6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0D8B35-4D10-4542-AA93-1E828F9CD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35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FC5DE-90C4-4315-B652-35FC20E3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295"/>
          </a:xfrm>
        </p:spPr>
        <p:txBody>
          <a:bodyPr>
            <a:normAutofit/>
          </a:bodyPr>
          <a:lstStyle/>
          <a:p>
            <a:r>
              <a:rPr lang="cs-CZ" sz="2000" dirty="0"/>
              <a:t>                                         </a:t>
            </a: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NEPŘÍMÉ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171D55-5C7F-4B09-AC7E-4FF99D3B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91953"/>
            <a:ext cx="8596668" cy="4949409"/>
          </a:xfrm>
        </p:spPr>
        <p:txBody>
          <a:bodyPr>
            <a:normAutofit/>
          </a:bodyPr>
          <a:lstStyle/>
          <a:p>
            <a:r>
              <a:rPr lang="cs-CZ" dirty="0"/>
              <a:t>Prokazují se % poměrem vůči skutečně vynaloženým způsobilým přímým nákladům v rámci </a:t>
            </a:r>
            <a:r>
              <a:rPr lang="cs-CZ" dirty="0" err="1"/>
              <a:t>ZoR</a:t>
            </a:r>
            <a:r>
              <a:rPr lang="cs-CZ" dirty="0"/>
              <a:t> s </a:t>
            </a:r>
            <a:r>
              <a:rPr lang="cs-CZ" dirty="0" err="1"/>
              <a:t>Žop</a:t>
            </a:r>
            <a:endParaRPr lang="cs-CZ" dirty="0"/>
          </a:p>
          <a:p>
            <a:endParaRPr lang="cs-CZ" dirty="0"/>
          </a:p>
          <a:p>
            <a:r>
              <a:rPr lang="cs-CZ" dirty="0"/>
              <a:t>Každá platba příjemci v sobě zahrnuje prostředky na přímé i nepřímé náklady dle stanoveného poměru.</a:t>
            </a:r>
          </a:p>
          <a:p>
            <a:endParaRPr lang="cs-CZ" dirty="0"/>
          </a:p>
          <a:p>
            <a:r>
              <a:rPr lang="cs-CZ" dirty="0"/>
              <a:t>Nejčastěji 25% přímých nákladů</a:t>
            </a:r>
          </a:p>
          <a:p>
            <a:endParaRPr lang="cs-CZ" dirty="0"/>
          </a:p>
          <a:p>
            <a:r>
              <a:rPr lang="cs-CZ" dirty="0"/>
              <a:t>Na základě závěrečného vyúčtování se může % NN snížit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FF09D8-20F3-4298-A14B-7F9A20A57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757144" cy="8765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6D45C36-87C1-48CB-9E6A-15002FE6F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62176F2-CFAF-49B7-931C-E697CC128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86D79B-6A81-4DD9-9D50-EBB8C5012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94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6A206-4E7C-4CC4-AFA1-2E5AA0C0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0008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NEPŘÍMÉ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1FCA52-93FA-4FBB-892D-956EE311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0629"/>
            <a:ext cx="8596668" cy="4780733"/>
          </a:xfrm>
        </p:spPr>
        <p:txBody>
          <a:bodyPr>
            <a:normAutofit/>
          </a:bodyPr>
          <a:lstStyle/>
          <a:p>
            <a:r>
              <a:rPr lang="cs-CZ" sz="1600" dirty="0"/>
              <a:t>Pro projekty u nichž podstatná většina nákladů vznikne formou nákupu služeb od externích dodavatelů, jsou způsobilá procenta nepřímých nákladů snížena.</a:t>
            </a:r>
          </a:p>
          <a:p>
            <a:endParaRPr lang="cs-CZ" sz="1600" dirty="0"/>
          </a:p>
          <a:p>
            <a:r>
              <a:rPr lang="cs-CZ" sz="1600" b="1" dirty="0"/>
              <a:t>Podíly pro nepřímé náklady jsou sníženy pro projekty s objemem nákupu služeb v těchto intencích: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1EC5B08-0BD9-4A1C-A3DC-2A85C5EE6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70286"/>
              </p:ext>
            </p:extLst>
          </p:nvPr>
        </p:nvGraphicFramePr>
        <p:xfrm>
          <a:off x="1154097" y="2885243"/>
          <a:ext cx="7945515" cy="315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101">
                  <a:extLst>
                    <a:ext uri="{9D8B030D-6E8A-4147-A177-3AD203B41FA5}">
                      <a16:colId xmlns:a16="http://schemas.microsoft.com/office/drawing/2014/main" val="4286218626"/>
                    </a:ext>
                  </a:extLst>
                </a:gridCol>
                <a:gridCol w="4016414">
                  <a:extLst>
                    <a:ext uri="{9D8B030D-6E8A-4147-A177-3AD203B41FA5}">
                      <a16:colId xmlns:a16="http://schemas.microsoft.com/office/drawing/2014/main" val="6396673"/>
                    </a:ext>
                  </a:extLst>
                </a:gridCol>
              </a:tblGrid>
              <a:tr h="78903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Podíl nákupu služeb na celkových přímých způsobilých nákladech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Snížení podílu nepřímých nákladů vyhlášeného ve výzvě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099884"/>
                  </a:ext>
                </a:extLst>
              </a:tr>
              <a:tr h="789030">
                <a:tc>
                  <a:txBody>
                    <a:bodyPr/>
                    <a:lstStyle/>
                    <a:p>
                      <a:r>
                        <a:rPr lang="cs-CZ" sz="1400" dirty="0"/>
                        <a:t>Do 60% včetně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Platí základní podíly nepřímých nákladů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861229"/>
                  </a:ext>
                </a:extLst>
              </a:tr>
              <a:tr h="789030">
                <a:tc>
                  <a:txBody>
                    <a:bodyPr/>
                    <a:lstStyle/>
                    <a:p>
                      <a:r>
                        <a:rPr lang="cs-CZ" sz="1400" dirty="0"/>
                        <a:t>Více než 60% a méně než 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Snížení na 3/5(60%)základního podílu, tj.15%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59155"/>
                  </a:ext>
                </a:extLst>
              </a:tr>
              <a:tr h="789030">
                <a:tc>
                  <a:txBody>
                    <a:bodyPr/>
                    <a:lstStyle/>
                    <a:p>
                      <a:r>
                        <a:rPr lang="cs-CZ" sz="1400" dirty="0"/>
                        <a:t>90% a více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Snížení na 1/5(20%) základního podílu, tj.5%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650879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1CD3ABD1-E459-4280-88AA-DD0C6B744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961426" cy="9741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AFBC-6A64-40AD-8064-9423C99C4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BA75EE3-BFF0-4883-BCA7-277C9DD34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8" y="5935589"/>
            <a:ext cx="2392627" cy="8875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E3430E3-AA77-4B15-A5E2-3442DE2EB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950" y="6155106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60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A52662-1F9C-4526-AE94-7D22B2CC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928"/>
          </a:xfrm>
        </p:spPr>
        <p:txBody>
          <a:bodyPr>
            <a:normAutofit/>
          </a:bodyPr>
          <a:lstStyle/>
          <a:p>
            <a:r>
              <a:rPr lang="cs-CZ" sz="2000" dirty="0"/>
              <a:t>                                      </a:t>
            </a: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NEPŘÍMÉ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4703CF-CBC1-4895-8847-5E80032A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3997"/>
            <a:ext cx="8596668" cy="4807366"/>
          </a:xfrm>
        </p:spPr>
        <p:txBody>
          <a:bodyPr>
            <a:normAutofit/>
          </a:bodyPr>
          <a:lstStyle/>
          <a:p>
            <a:r>
              <a:rPr lang="cs-CZ" sz="1600" b="1" dirty="0"/>
              <a:t>Administrativa, řízení projektu </a:t>
            </a:r>
            <a:r>
              <a:rPr lang="cs-CZ" sz="1600" dirty="0"/>
              <a:t>(včetně finančního), </a:t>
            </a:r>
            <a:r>
              <a:rPr lang="cs-CZ" sz="1600" b="1" dirty="0"/>
              <a:t>účetnictví, personalistika komunikační a informační opatření, občerstvení a stravování a podpůrné procesy </a:t>
            </a:r>
            <a:r>
              <a:rPr lang="cs-CZ" sz="1600" dirty="0"/>
              <a:t>(stravné i pro CS)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b="1" dirty="0"/>
              <a:t>Cestovní náhrady spojené s pracovními cestami realizačního týmu.</a:t>
            </a:r>
          </a:p>
          <a:p>
            <a:endParaRPr lang="cs-CZ" sz="1600" b="1" dirty="0"/>
          </a:p>
          <a:p>
            <a:r>
              <a:rPr lang="cs-CZ" sz="1600" b="1" dirty="0"/>
              <a:t>Spotřební materiál, zařízení a vybavení </a:t>
            </a:r>
            <a:r>
              <a:rPr lang="cs-CZ" sz="1600" dirty="0"/>
              <a:t>(neplatí pro CS).</a:t>
            </a:r>
          </a:p>
          <a:p>
            <a:endParaRPr lang="cs-CZ" sz="1600" dirty="0"/>
          </a:p>
          <a:p>
            <a:r>
              <a:rPr lang="cs-CZ" sz="1600" b="1" dirty="0"/>
              <a:t>Prostory pro realizaci projektu </a:t>
            </a:r>
            <a:r>
              <a:rPr lang="cs-CZ" sz="1600" dirty="0"/>
              <a:t>(prostory k administraci, odpisy platí i pro CS, energie, vodné, stočné platí i pro CS.</a:t>
            </a:r>
          </a:p>
          <a:p>
            <a:endParaRPr lang="cs-CZ" sz="1600" dirty="0"/>
          </a:p>
          <a:p>
            <a:r>
              <a:rPr lang="cs-CZ" sz="1600" b="1" dirty="0"/>
              <a:t>Ostatní provozní výdaje </a:t>
            </a:r>
            <a:r>
              <a:rPr lang="cs-CZ" sz="1600" dirty="0"/>
              <a:t>(internet, telefon i pro CS ).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15F7E6-836E-4943-A74E-B1AF45448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971154" cy="84489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DD6D019-7165-42E9-B46B-854385060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0E5D32-4A45-464D-80C1-9F5CE19A4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950" y="6049340"/>
            <a:ext cx="1923493" cy="6303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4810A2C-6B4B-4DA2-BD4C-A8AD9085C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8" y="5935589"/>
            <a:ext cx="2392627" cy="8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1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A0E23-0941-415B-A57A-BDC93CAE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ZÁKLADNÍ DOKUMENTY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DDE097-E551-4FD7-B631-09BAA893F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Výzva MAS</a:t>
            </a:r>
          </a:p>
          <a:p>
            <a:r>
              <a:rPr lang="cs-CZ" dirty="0"/>
              <a:t>Obecná pravidla pro žadatele a pro příjemce v rámci OPZ</a:t>
            </a:r>
          </a:p>
          <a:p>
            <a:r>
              <a:rPr lang="cs-CZ" dirty="0"/>
              <a:t>Specifická část pravidel pro žadatele a příjemce v rámci OPZ se skutečně vzniklými výdaji a s nepřímými náklady</a:t>
            </a:r>
          </a:p>
          <a:p>
            <a:r>
              <a:rPr lang="cs-CZ" dirty="0"/>
              <a:t>K dispozici na </a:t>
            </a:r>
            <a:r>
              <a:rPr lang="cs-CZ" dirty="0">
                <a:hlinkClick r:id="rId2"/>
              </a:rPr>
              <a:t>www.esfcr.cz</a:t>
            </a:r>
            <a:endParaRPr lang="cs-CZ" dirty="0"/>
          </a:p>
          <a:p>
            <a:r>
              <a:rPr lang="cs-CZ" dirty="0"/>
              <a:t>Pokyny k vyplnění Zprávy o realizaci ZOR a Žádost o platbu ŽOP</a:t>
            </a:r>
          </a:p>
          <a:p>
            <a:pPr marL="0" indent="0">
              <a:buNone/>
            </a:pPr>
            <a:r>
              <a:rPr lang="cs-CZ" dirty="0"/>
              <a:t>     </a:t>
            </a:r>
            <a:r>
              <a:rPr lang="cs-CZ" b="1" u="sng" dirty="0">
                <a:hlinkClick r:id="rId3"/>
              </a:rPr>
              <a:t>https://www.esfcr.cz/pokyny-k-vyplneni-zpravy-o-realizaci-zadosti-o-  	platbu-a-zadosti-o-</a:t>
            </a:r>
            <a:r>
              <a:rPr lang="cs-CZ" b="1" u="sng" dirty="0" err="1">
                <a:hlinkClick r:id="rId3"/>
              </a:rPr>
              <a:t>zmenu</a:t>
            </a:r>
            <a:r>
              <a:rPr lang="cs-CZ" b="1" u="sng" dirty="0">
                <a:hlinkClick r:id="rId3"/>
              </a:rPr>
              <a:t>-</a:t>
            </a:r>
            <a:r>
              <a:rPr lang="cs-CZ" b="1" u="sng" dirty="0" err="1">
                <a:hlinkClick r:id="rId3"/>
              </a:rPr>
              <a:t>opz</a:t>
            </a:r>
            <a:r>
              <a:rPr lang="cs-CZ" b="1" dirty="0"/>
              <a:t>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B80164-44B7-4D6A-BB88-9864CBD17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28" y="215425"/>
            <a:ext cx="2971153" cy="10675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465495-F729-4EE0-9C77-7461D7F16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5418C3C-2661-4D1A-B1A1-83078A8A8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66" y="5571309"/>
            <a:ext cx="2236984" cy="8370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70C8A2-BF97-421D-892B-06DD68D86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56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F02A07-0D45-424C-A82D-184B21A9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928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OSOBNÍ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BB98B7-0AF1-4DB3-A66C-23C89CCD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38687"/>
            <a:ext cx="8596668" cy="5002675"/>
          </a:xfrm>
        </p:spPr>
        <p:txBody>
          <a:bodyPr>
            <a:normAutofit/>
          </a:bodyPr>
          <a:lstStyle/>
          <a:p>
            <a:r>
              <a:rPr lang="cs-CZ" sz="1600" b="1" dirty="0"/>
              <a:t>Pracovní úvazky </a:t>
            </a:r>
            <a:r>
              <a:rPr lang="cs-CZ" sz="1600" dirty="0"/>
              <a:t>zaměstnance se nesmí překrývat a není možné, aby byl za stejnou práci placen vícekrát.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Výše úvazku = maximálně 1,0 </a:t>
            </a:r>
            <a:r>
              <a:rPr lang="cs-CZ" sz="1600" dirty="0">
                <a:solidFill>
                  <a:srgbClr val="FF0000"/>
                </a:solidFill>
              </a:rPr>
              <a:t>(součet veškerých úvazků zaměstnance u všech subjektů zapojených do projektu – příjemce i partnera projektu), a to po celou dobu zapojení daného pracovníka do realizace projektu.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Realizační tým projektu (RT) </a:t>
            </a:r>
            <a:r>
              <a:rPr lang="cs-CZ" sz="1600" dirty="0">
                <a:solidFill>
                  <a:schemeClr val="tx1"/>
                </a:solidFill>
              </a:rPr>
              <a:t>= zařazení mezi přímé/nepřímé náklady projektu dle pracovní náplně v projektu, dle vazby na CS – přímá x nepřímá vazba.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Přímé náklady</a:t>
            </a:r>
            <a:r>
              <a:rPr lang="cs-CZ" sz="1600" dirty="0">
                <a:solidFill>
                  <a:schemeClr val="tx1"/>
                </a:solidFill>
              </a:rPr>
              <a:t>: pouze přímá práce s CS nebo zajištění výstupu, který je určen k přímému využití CS.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Nepřímé náklady: </a:t>
            </a:r>
            <a:r>
              <a:rPr lang="cs-CZ" sz="1600" dirty="0">
                <a:solidFill>
                  <a:schemeClr val="tx1"/>
                </a:solidFill>
              </a:rPr>
              <a:t>projektový/ finanční manažer a ostatní pozice( administrativní, podpůrné), které nepracují přímo s CS.</a:t>
            </a:r>
            <a:endParaRPr lang="cs-CZ" sz="1600" b="1" dirty="0">
              <a:solidFill>
                <a:schemeClr val="tx1"/>
              </a:solidFill>
            </a:endParaRPr>
          </a:p>
          <a:p>
            <a:endParaRPr lang="cs-CZ" sz="1600" b="1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312492-DCFD-449E-B000-DDE969FC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7" y="215425"/>
            <a:ext cx="2620957" cy="8232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B62D3F9-E40A-4588-B4EB-8C5D9B7E7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787" y="122972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4F53ECC-4352-42F0-9385-9AA207888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A19776-7B09-4008-9FCE-71EF20441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58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B472D-898B-453D-AC3A-FFC7EDD6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/>
              <a:t>                      </a:t>
            </a:r>
            <a:r>
              <a:rPr lang="cs-CZ" sz="2000" b="1" dirty="0">
                <a:solidFill>
                  <a:schemeClr val="tx1"/>
                </a:solidFill>
              </a:rPr>
              <a:t>OSOBNÍ NÁKLADY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646BFF-4AA7-45AE-B3B8-75D50042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1651"/>
            <a:ext cx="8596668" cy="4709712"/>
          </a:xfrm>
        </p:spPr>
        <p:txBody>
          <a:bodyPr>
            <a:normAutofit/>
          </a:bodyPr>
          <a:lstStyle/>
          <a:p>
            <a:r>
              <a:rPr lang="cs-CZ" sz="1600" b="1" dirty="0"/>
              <a:t>Pracovní smlouvy ,DPČ a DPP </a:t>
            </a:r>
            <a:r>
              <a:rPr lang="cs-CZ" sz="1600" dirty="0"/>
              <a:t>musí být uzavřeny v souladu se zákoníkem práce.</a:t>
            </a:r>
          </a:p>
          <a:p>
            <a:endParaRPr lang="cs-CZ" sz="1600" dirty="0"/>
          </a:p>
          <a:p>
            <a:r>
              <a:rPr lang="cs-CZ" sz="1600" b="1" dirty="0"/>
              <a:t>Mzdové náklady = </a:t>
            </a:r>
            <a:r>
              <a:rPr lang="cs-CZ" sz="1600" dirty="0"/>
              <a:t>hrubá mzda/plat nebo odměna (DPČ,DPP,OSVČ) + odvody zaměstnavatele na SP a ZP a další poplatky spojené se zaměstnancem hrazené zaměstnavatelem povinně na základě právních předpisů (</a:t>
            </a:r>
            <a:r>
              <a:rPr lang="cs-CZ" sz="1600" dirty="0" err="1"/>
              <a:t>např.zákonné</a:t>
            </a:r>
            <a:r>
              <a:rPr lang="cs-CZ" sz="1600" dirty="0"/>
              <a:t> pojištění odpovědnosti zaměstnavatele za škodu při pracovním úrazu nebo nemoci z povolání).</a:t>
            </a:r>
          </a:p>
          <a:p>
            <a:r>
              <a:rPr lang="cs-CZ" sz="1600" b="1" dirty="0"/>
              <a:t>Náhrady</a:t>
            </a:r>
          </a:p>
          <a:p>
            <a:pPr marL="0" indent="0">
              <a:buNone/>
            </a:pPr>
            <a:r>
              <a:rPr lang="cs-CZ" sz="1600" b="1" dirty="0"/>
              <a:t>     * za dovolenou </a:t>
            </a:r>
            <a:r>
              <a:rPr lang="cs-CZ" sz="1600" dirty="0"/>
              <a:t>(4,5 nebo 8 týdnů dovolené dle typu zaměstnavatele, viz § 213 zákona   	č.262 /2006Sb., zákoník práce)-způsobilé pouze v rozsahu, v jakém odpovídají 	zapojení zaměstnance dle realizace projektu.</a:t>
            </a:r>
          </a:p>
          <a:p>
            <a:pPr marL="0" indent="0">
              <a:buNone/>
            </a:pPr>
            <a:r>
              <a:rPr lang="cs-CZ" sz="1600" dirty="0"/>
              <a:t>     </a:t>
            </a:r>
            <a:r>
              <a:rPr lang="cs-CZ" sz="1600" b="1" dirty="0"/>
              <a:t>* v případě překážek v práci </a:t>
            </a:r>
            <a:r>
              <a:rPr lang="cs-CZ" sz="1600" dirty="0"/>
              <a:t>(v souladu se zákoníkem práce).</a:t>
            </a:r>
          </a:p>
          <a:p>
            <a:pPr marL="0" indent="0">
              <a:buNone/>
            </a:pPr>
            <a:r>
              <a:rPr lang="cs-CZ" sz="1600" b="1" dirty="0"/>
              <a:t>     * za dny dočasné pracovní neschopnosti nebo karantény </a:t>
            </a:r>
            <a:r>
              <a:rPr lang="cs-CZ" sz="1600" dirty="0"/>
              <a:t>(jejich poměrná část).</a:t>
            </a:r>
            <a:endParaRPr lang="cs-CZ" sz="1600" b="1" dirty="0"/>
          </a:p>
          <a:p>
            <a:pPr marL="0" indent="0">
              <a:buNone/>
            </a:pPr>
            <a:r>
              <a:rPr lang="cs-CZ" sz="1600" b="1" dirty="0"/>
              <a:t>    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74542A-9811-4C7D-BCF9-E8623B01F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864149" cy="8935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0986FF3-EAEB-46FA-8631-A1D75E4B1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019C9ED-C2C0-47A9-9ABC-7840E5BDE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EAFFCC-3466-417F-A645-FDB3940C1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23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93640-7A0D-4D61-970A-50DDCEE64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0008"/>
          </a:xfrm>
        </p:spPr>
        <p:txBody>
          <a:bodyPr>
            <a:normAutofit/>
          </a:bodyPr>
          <a:lstStyle/>
          <a:p>
            <a:r>
              <a:rPr lang="cs-CZ" sz="2000" dirty="0"/>
              <a:t>                                       </a:t>
            </a:r>
            <a:r>
              <a:rPr lang="cs-CZ" sz="2000" b="1" dirty="0">
                <a:solidFill>
                  <a:schemeClr val="tx1"/>
                </a:solidFill>
              </a:rPr>
              <a:t>OSOBNÍ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2DBC44-B5DD-48FB-99A8-2A6FFA3BB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89609"/>
            <a:ext cx="8596668" cy="4851754"/>
          </a:xfrm>
        </p:spPr>
        <p:txBody>
          <a:bodyPr>
            <a:normAutofit/>
          </a:bodyPr>
          <a:lstStyle/>
          <a:p>
            <a:r>
              <a:rPr lang="cs-CZ" sz="1600" b="1" dirty="0"/>
              <a:t>Náležitosti PS, DPČ a DPP:</a:t>
            </a:r>
          </a:p>
          <a:p>
            <a:pPr marL="0" indent="0">
              <a:buNone/>
            </a:pPr>
            <a:r>
              <a:rPr lang="cs-CZ" sz="1600" dirty="0"/>
              <a:t>      * popis pracovní činnosti vykonávané pro projekt</a:t>
            </a:r>
          </a:p>
          <a:p>
            <a:pPr marL="0" indent="0">
              <a:buNone/>
            </a:pPr>
            <a:r>
              <a:rPr lang="cs-CZ" sz="1600" dirty="0"/>
              <a:t>      * identifikace projektu ( název či </a:t>
            </a:r>
            <a:r>
              <a:rPr lang="cs-CZ" sz="1600" dirty="0" err="1"/>
              <a:t>reg.číslo</a:t>
            </a:r>
            <a:r>
              <a:rPr lang="cs-CZ" sz="1600" dirty="0"/>
              <a:t>)</a:t>
            </a:r>
          </a:p>
          <a:p>
            <a:pPr marL="0" indent="0">
              <a:buNone/>
            </a:pPr>
            <a:r>
              <a:rPr lang="cs-CZ" sz="1600" dirty="0"/>
              <a:t>      * výše úvazku či počet hodin za časovou jednotku</a:t>
            </a:r>
          </a:p>
          <a:p>
            <a:pPr marL="0" indent="0">
              <a:buNone/>
            </a:pPr>
            <a:r>
              <a:rPr lang="cs-CZ" sz="1600" dirty="0"/>
              <a:t>      * výše mzdy, platu, odměny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b="1" dirty="0"/>
              <a:t>Další zákonem stanovené náležitosti:</a:t>
            </a:r>
          </a:p>
          <a:p>
            <a:pPr marL="0" indent="0">
              <a:buNone/>
            </a:pPr>
            <a:r>
              <a:rPr lang="cs-CZ" sz="1600" b="1" dirty="0"/>
              <a:t>      * PS</a:t>
            </a:r>
            <a:r>
              <a:rPr lang="cs-CZ" sz="1600" dirty="0"/>
              <a:t>( druh práce, místo výkonu, den nástupu do práce, nárok na dovolenou, způsob 	výpovědi apod.)</a:t>
            </a:r>
          </a:p>
          <a:p>
            <a:pPr marL="0" indent="0">
              <a:buNone/>
            </a:pPr>
            <a:r>
              <a:rPr lang="cs-CZ" sz="1600" dirty="0"/>
              <a:t>      * Vykazují </a:t>
            </a:r>
            <a:r>
              <a:rPr lang="cs-CZ" sz="1600" dirty="0" err="1"/>
              <a:t>sev</a:t>
            </a:r>
            <a:r>
              <a:rPr lang="cs-CZ" sz="1600" dirty="0"/>
              <a:t> soupisce lidských zdrojů: SD-2 Lidské zdroje</a:t>
            </a:r>
          </a:p>
          <a:p>
            <a:pPr marL="0" indent="0">
              <a:buNone/>
            </a:pPr>
            <a:r>
              <a:rPr lang="cs-CZ" sz="1600" dirty="0"/>
              <a:t>      * </a:t>
            </a:r>
            <a:r>
              <a:rPr lang="cs-CZ" sz="1600" b="1" dirty="0"/>
              <a:t>DPP,DPČ </a:t>
            </a:r>
            <a:r>
              <a:rPr lang="cs-CZ" sz="1600" dirty="0"/>
              <a:t>(doba na kterou se dohoda uzavírá, musí být uzavřena písemně).</a:t>
            </a:r>
          </a:p>
          <a:p>
            <a:pPr marL="0" indent="0">
              <a:buNone/>
            </a:pPr>
            <a:r>
              <a:rPr lang="cs-CZ" sz="1600" dirty="0"/>
              <a:t>      * U osobních nákladů projektu nad 10 000 Kč příjemce dokládá ke kontrole také </a:t>
            </a:r>
            <a:r>
              <a:rPr lang="cs-CZ" sz="1600" b="1" dirty="0"/>
              <a:t>kopie 	 výpisů z BÚ, popřípadě kopie VPD.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3C19A8-2354-4968-BEB8-C696D37B6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679324" cy="7573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D033C52-E333-4AEE-9D21-155F9CA43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AF16FDA-8372-4D4B-8A83-683C445D3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194173-3161-4755-8D44-1D793BBFB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84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7325-006B-4F73-AD7A-60617D26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827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                      </a:t>
            </a:r>
            <a:r>
              <a:rPr lang="cs-CZ" sz="2000" b="1" dirty="0">
                <a:solidFill>
                  <a:schemeClr val="tx1"/>
                </a:solidFill>
              </a:rPr>
              <a:t>PRACOVNÍ VÝKAZY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17863F-0125-468A-BA5D-09E872B77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3895"/>
            <a:ext cx="8596668" cy="4727467"/>
          </a:xfrm>
        </p:spPr>
        <p:txBody>
          <a:bodyPr>
            <a:normAutofit/>
          </a:bodyPr>
          <a:lstStyle/>
          <a:p>
            <a:r>
              <a:rPr lang="cs-CZ" sz="1600" b="1" dirty="0"/>
              <a:t>Pracovní výkazy </a:t>
            </a:r>
            <a:r>
              <a:rPr lang="cs-CZ" sz="1600" dirty="0"/>
              <a:t>jsou u pracovníků projektu vyžadovány jen při výskytu alespoň jedné z následujících 2 okolností:</a:t>
            </a:r>
          </a:p>
          <a:p>
            <a:pPr marL="0" indent="0">
              <a:buNone/>
            </a:pPr>
            <a:r>
              <a:rPr lang="cs-CZ" sz="1600" dirty="0"/>
              <a:t>      a) jedná se o pracovníka, který v rámci daného pracovněprávního vztahu vykonává    	činnost pro projekt i mimo projekt</a:t>
            </a:r>
          </a:p>
          <a:p>
            <a:pPr marL="0" indent="0">
              <a:buNone/>
            </a:pPr>
            <a:r>
              <a:rPr lang="cs-CZ" sz="1600" dirty="0"/>
              <a:t>       b) jedná se o projekt, ve kterém se využívají nepřímé náklady, a popis pracovní 	činnosti u dané pracovní pozice obsahuje činnosti spadající jak do přímých, tak do    	nepřímých nákladů</a:t>
            </a:r>
          </a:p>
          <a:p>
            <a:r>
              <a:rPr lang="cs-CZ" sz="1600" b="1" dirty="0"/>
              <a:t>Výkazy</a:t>
            </a:r>
            <a:r>
              <a:rPr lang="cs-CZ" sz="1600" dirty="0"/>
              <a:t> se zpracovávají za jednotlivé měsíce ( ne po dnech, ale po skupinách činností ).</a:t>
            </a:r>
          </a:p>
          <a:p>
            <a:r>
              <a:rPr lang="cs-CZ" sz="1600" b="1" dirty="0"/>
              <a:t>Pracovní výkaz: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  <a:r>
              <a:rPr lang="cs-CZ" sz="1600" dirty="0"/>
              <a:t>* musí být podepsán pracovníkem a nadřízeným pracovníkem, u obou podpisů musí 	 	 být uvedeno datum podpisu</a:t>
            </a:r>
          </a:p>
          <a:p>
            <a:pPr marL="0" indent="0">
              <a:buNone/>
            </a:pPr>
            <a:r>
              <a:rPr lang="cs-CZ" sz="1600" dirty="0"/>
              <a:t>      * </a:t>
            </a:r>
            <a:r>
              <a:rPr lang="cs-CZ" sz="1600" dirty="0" err="1"/>
              <a:t>sken</a:t>
            </a:r>
            <a:r>
              <a:rPr lang="cs-CZ" sz="1600" dirty="0"/>
              <a:t> pracovního výkazu musí být nahrán do ISKP14+</a:t>
            </a:r>
          </a:p>
          <a:p>
            <a:r>
              <a:rPr lang="cs-CZ" sz="1600" dirty="0">
                <a:hlinkClick r:id="rId2"/>
              </a:rPr>
              <a:t>https://www.esfcr.cz/pracovni-vykaz-opz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052E8D-EEAB-45D7-94B0-1F0A8D53C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7" y="215425"/>
            <a:ext cx="2591775" cy="90325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889A208-4AEF-4103-A6DF-9C8DD022C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F4CDC3E-BE1F-45CF-938C-827B1D001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950" y="6101314"/>
            <a:ext cx="1923493" cy="6303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21C3475-35F8-43ED-B77A-BA9DF354C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99" y="6148205"/>
            <a:ext cx="1808968" cy="67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1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52A5E-33D9-4B2A-B06B-A107C642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4396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            PRACOVNÍ VÝKAZ VZOR</a:t>
            </a:r>
          </a:p>
        </p:txBody>
      </p:sp>
      <p:pic>
        <p:nvPicPr>
          <p:cNvPr id="3075" name="Picture 3" descr="https://www.esfcr.cz/documents/21802/809258/Pracovn%C3%AD+v%C3%BDkaz/fbe49fb1-cd26-48c9-9754-6e42477e3e86?version=1.1&amp;t=1456998860000&amp;previewFileIndex=1">
            <a:extLst>
              <a:ext uri="{FF2B5EF4-FFF2-40B4-BE49-F238E27FC236}">
                <a16:creationId xmlns:a16="http://schemas.microsoft.com/office/drawing/2014/main" id="{6B1E32DA-BD22-469A-869E-03E49F3AFA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74" y="1003176"/>
            <a:ext cx="4696287" cy="598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CD96C6F-4D03-48A9-A15C-F95C3281F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7" y="215425"/>
            <a:ext cx="2698779" cy="86434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316547-7DFC-4912-9D75-D01A772DA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896" y="318281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8DC37B4-F7DD-44CF-B2A3-DB52CCECF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1F0F181-F5BC-4636-89DB-2A772467F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70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25B12-748A-4879-B1E7-147AA1E6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683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                                              </a:t>
            </a:r>
            <a:r>
              <a:rPr lang="cs-CZ" sz="2000" b="1" dirty="0">
                <a:solidFill>
                  <a:schemeClr val="tx1"/>
                </a:solidFill>
              </a:rPr>
              <a:t>CESTOVNÉ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FC74B9-9B70-44D5-BCB8-D8AD4034F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1751"/>
            <a:ext cx="8596668" cy="4789611"/>
          </a:xfrm>
        </p:spPr>
        <p:txBody>
          <a:bodyPr>
            <a:normAutofit/>
          </a:bodyPr>
          <a:lstStyle/>
          <a:p>
            <a:r>
              <a:rPr lang="cs-CZ" sz="1600" b="1" dirty="0"/>
              <a:t>Cestovní náhrady </a:t>
            </a:r>
            <a:r>
              <a:rPr lang="cs-CZ" sz="1600" dirty="0"/>
              <a:t>= náhrady za jízdné výdaje, výdaje za ubytování, za stravné a za nutné vedlejší výdaje</a:t>
            </a:r>
          </a:p>
          <a:p>
            <a:pPr marL="0" indent="0">
              <a:buNone/>
            </a:pPr>
            <a:r>
              <a:rPr lang="cs-CZ" sz="1600" b="1" dirty="0"/>
              <a:t>	Cestovní náhrady spojené s pracovními cestami ( tuzemské i zahraniční ) 	realizačního týmu jsou hrazeny z nepřímých nákladů.</a:t>
            </a:r>
          </a:p>
          <a:p>
            <a:r>
              <a:rPr lang="cs-CZ" sz="1600" b="1" dirty="0"/>
              <a:t> pro zaměstnance českých subjektů při zahraničních cestách (PN)-</a:t>
            </a:r>
            <a:r>
              <a:rPr lang="cs-CZ" sz="1600" dirty="0"/>
              <a:t>dle vyhlášky MPSV  a  MF, cestovné po ČR NN, kapesné v cizí měně je způsobilým výdajem až do 40% stravného</a:t>
            </a:r>
          </a:p>
          <a:p>
            <a:r>
              <a:rPr lang="cs-CZ" sz="1600" b="1" dirty="0"/>
              <a:t>Pro zahraniční experty při pracovní cestě do ČR (PN) </a:t>
            </a:r>
            <a:r>
              <a:rPr lang="cs-CZ" sz="1600" dirty="0" err="1"/>
              <a:t>tzv</a:t>
            </a:r>
            <a:r>
              <a:rPr lang="cs-CZ" sz="1600" dirty="0"/>
              <a:t>.,,per </a:t>
            </a:r>
            <a:r>
              <a:rPr lang="cs-CZ" sz="1600" dirty="0" err="1"/>
              <a:t>diems</a:t>
            </a:r>
            <a:r>
              <a:rPr lang="cs-CZ" sz="1600" dirty="0"/>
              <a:t>“ ve výši 230 EUR </a:t>
            </a:r>
          </a:p>
          <a:p>
            <a:pPr marL="0" indent="0">
              <a:buNone/>
            </a:pPr>
            <a:r>
              <a:rPr lang="cs-CZ" sz="1600" b="1" dirty="0"/>
              <a:t>	</a:t>
            </a:r>
            <a:r>
              <a:rPr lang="cs-CZ" sz="1600" dirty="0"/>
              <a:t>(</a:t>
            </a:r>
            <a:r>
              <a:rPr lang="cs-CZ" sz="1600" dirty="0">
                <a:hlinkClick r:id="rId2"/>
              </a:rPr>
              <a:t>http://ec.europa.eu/</a:t>
            </a:r>
            <a:r>
              <a:rPr lang="cs-CZ" sz="1600" dirty="0" err="1">
                <a:hlinkClick r:id="rId2"/>
              </a:rPr>
              <a:t>europeaid</a:t>
            </a:r>
            <a:r>
              <a:rPr lang="cs-CZ" sz="1600" dirty="0">
                <a:hlinkClick r:id="rId2"/>
              </a:rPr>
              <a:t>/</a:t>
            </a:r>
            <a:r>
              <a:rPr lang="cs-CZ" sz="1600" dirty="0" err="1">
                <a:hlinkClick r:id="rId2"/>
              </a:rPr>
              <a:t>perdiem_en</a:t>
            </a:r>
            <a:r>
              <a:rPr lang="cs-CZ" sz="1600" dirty="0"/>
              <a:t>) nebo paušál 75 EUR, zahrnují náklady 	na ubytování , stravné a cestovné v ČR a výdaj za dopravu experta do ČR a zpět.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3D987F-7C1A-4F04-9580-FE3918EC0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27" y="215425"/>
            <a:ext cx="2834967" cy="9129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BA34A3-C15A-430D-BB99-384287F75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973" y="3360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5531C6-B06C-4BB2-8AAF-AE647BBFC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652441-B0E0-40A1-9FCB-20B7BAC3A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093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C417E-C15A-47D2-8665-B1D2D8FC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288" y="609600"/>
            <a:ext cx="6569713" cy="713173"/>
          </a:xfrm>
        </p:spPr>
        <p:txBody>
          <a:bodyPr>
            <a:normAutofit/>
          </a:bodyPr>
          <a:lstStyle/>
          <a:p>
            <a:r>
              <a:rPr lang="cs-CZ" sz="1600" dirty="0"/>
              <a:t>    </a:t>
            </a:r>
            <a:r>
              <a:rPr lang="cs-CZ" sz="1600" b="1" dirty="0">
                <a:solidFill>
                  <a:schemeClr val="tx1"/>
                </a:solidFill>
              </a:rPr>
              <a:t>ZAŘÍZENÍ A VYBAVENÍ, SPOTŘEBNÍ MATERIÁL (VČ.NÁJMU A ODPISŮ)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D54738-7B14-40D5-959C-6AFC1D19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54097"/>
            <a:ext cx="8596668" cy="4887265"/>
          </a:xfrm>
        </p:spPr>
        <p:txBody>
          <a:bodyPr>
            <a:normAutofit/>
          </a:bodyPr>
          <a:lstStyle/>
          <a:p>
            <a:r>
              <a:rPr lang="cs-CZ" sz="1600" b="1" dirty="0"/>
              <a:t>Investiční výdaje </a:t>
            </a:r>
            <a:r>
              <a:rPr lang="cs-CZ" sz="1600" dirty="0"/>
              <a:t>= odpisový hmotný majetek(</a:t>
            </a:r>
            <a:r>
              <a:rPr lang="cs-CZ" sz="1600" dirty="0" err="1"/>
              <a:t>pořiz.hodnota</a:t>
            </a:r>
            <a:r>
              <a:rPr lang="cs-CZ" sz="1600" dirty="0"/>
              <a:t> vyšší než 40tis.Kč) a nehmotný majetek (pořizovací cena vyšší než 60 </a:t>
            </a:r>
            <a:r>
              <a:rPr lang="cs-CZ" sz="1600" dirty="0" err="1"/>
              <a:t>tis.Kč</a:t>
            </a:r>
            <a:r>
              <a:rPr lang="cs-CZ" sz="1600" dirty="0"/>
              <a:t>).</a:t>
            </a:r>
          </a:p>
          <a:p>
            <a:r>
              <a:rPr lang="cs-CZ" sz="1600" b="1" dirty="0"/>
              <a:t>Neinvestiční výdaje </a:t>
            </a:r>
            <a:r>
              <a:rPr lang="cs-CZ" sz="1600" dirty="0"/>
              <a:t>= neodpisovaný hmotný (pořizovací hodnota nižší než 40tis.Kč) a nehmotný majetek(</a:t>
            </a:r>
            <a:r>
              <a:rPr lang="cs-CZ" sz="1600" dirty="0" err="1"/>
              <a:t>pořiz.cena</a:t>
            </a:r>
            <a:r>
              <a:rPr lang="cs-CZ" sz="1600" dirty="0"/>
              <a:t> nižší než 60 </a:t>
            </a:r>
            <a:r>
              <a:rPr lang="cs-CZ" sz="1600" dirty="0" err="1"/>
              <a:t>tis.Kč</a:t>
            </a:r>
            <a:r>
              <a:rPr lang="cs-CZ" sz="1600" dirty="0"/>
              <a:t>)</a:t>
            </a:r>
          </a:p>
          <a:p>
            <a:r>
              <a:rPr lang="cs-CZ" sz="1600" b="1" dirty="0"/>
              <a:t>Zařízení a vybavení pro členy RT, </a:t>
            </a:r>
            <a:r>
              <a:rPr lang="cs-CZ" sz="1600" dirty="0"/>
              <a:t>kteří přímo pracují s CS nebo zajišťují výstup k přímému využití CS.</a:t>
            </a:r>
          </a:p>
          <a:p>
            <a:r>
              <a:rPr lang="cs-CZ" sz="1600" b="1" dirty="0"/>
              <a:t>Nákup vybavení pro </a:t>
            </a:r>
            <a:r>
              <a:rPr lang="cs-CZ" sz="1600" b="1" dirty="0" err="1"/>
              <a:t>RT</a:t>
            </a:r>
            <a:r>
              <a:rPr lang="cs-CZ" sz="1600" dirty="0" err="1"/>
              <a:t>,např.nákup</a:t>
            </a:r>
            <a:r>
              <a:rPr lang="cs-CZ" sz="1600" dirty="0"/>
              <a:t> výpočetní techniky-pro pracovníky RT lze pořídit pouze takový počet kusů zařízení a vybavení, který odpovídá výši úvazku členů RT=1ks na 1 úvazek; pokud je úvazek nižší, lze uplatnit pouze část pořizovací ceny, vztahující se k danému úvazku (0,5 úvazek = 0,5 ceny výpočetní techniky), úvazky jednotlivých členů RT je možné sčítat.</a:t>
            </a:r>
          </a:p>
          <a:p>
            <a:r>
              <a:rPr lang="cs-CZ" sz="1600" dirty="0"/>
              <a:t>Nově zařazen je do této skupiny výdajů i </a:t>
            </a:r>
            <a:r>
              <a:rPr lang="cs-CZ" sz="1600" b="1" dirty="0"/>
              <a:t>nábytek </a:t>
            </a:r>
            <a:r>
              <a:rPr lang="cs-CZ" sz="1600" dirty="0"/>
              <a:t>(rozdíl oproti OP LZZ).</a:t>
            </a:r>
          </a:p>
          <a:p>
            <a:r>
              <a:rPr lang="cs-CZ" sz="1600" dirty="0"/>
              <a:t>Pokud jakýkoliv nákup zařízení a vybavení patří na základě vymezení nepřímých nákladů(dle kapitoly 6.4.16 </a:t>
            </a:r>
            <a:r>
              <a:rPr lang="cs-CZ" sz="1600" dirty="0" err="1"/>
              <a:t>Spec.pravidel</a:t>
            </a:r>
            <a:r>
              <a:rPr lang="cs-CZ" sz="1600" dirty="0"/>
              <a:t>) mezi nepřímé náklady, nelze tyto výdaje řadit mezi přímé způsobilé náklady.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08A8C7-C872-4E4F-BD04-A86B13019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5" y="215425"/>
            <a:ext cx="1935804" cy="91571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E2996CE-769B-424A-812E-168F7F07B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012" y="238383"/>
            <a:ext cx="1935805" cy="8927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26052ED-DE75-4C91-8436-09D3D5D2D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875505"/>
            <a:ext cx="1497684" cy="7670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2D4C4B-A84F-4174-B2D5-4BFEA638D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058" y="6227687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69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FCF11-D74E-4B84-A553-B2C8F886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838" y="215426"/>
            <a:ext cx="6482164" cy="1222758"/>
          </a:xfrm>
        </p:spPr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sz="1800" b="1" dirty="0">
                <a:solidFill>
                  <a:schemeClr val="tx1"/>
                </a:solidFill>
              </a:rPr>
              <a:t>ZAŘÍZENÍ A VYBAVENÍ, SPOTŘEBNÍ MATERIÁL (VČ.NÁJMU A ODPISŮ</a:t>
            </a:r>
            <a:r>
              <a:rPr lang="cs-CZ" sz="2000" b="1" dirty="0">
                <a:solidFill>
                  <a:schemeClr val="tx1"/>
                </a:solidFill>
              </a:rPr>
              <a:t>)</a:t>
            </a:r>
            <a:endParaRPr lang="cs-CZ" sz="2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BDAD42-37DE-465D-A5F1-49D23CC28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9407"/>
            <a:ext cx="8596668" cy="469195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V rámci kapitoly lze také hradit:</a:t>
            </a:r>
          </a:p>
          <a:p>
            <a:r>
              <a:rPr lang="cs-CZ" sz="1600" b="1" dirty="0"/>
              <a:t>Nájem či leasing zařízení a vybavení budov</a:t>
            </a:r>
          </a:p>
          <a:p>
            <a:pPr marL="0" indent="0">
              <a:buNone/>
            </a:pPr>
            <a:r>
              <a:rPr lang="cs-CZ" sz="1600" b="1" dirty="0"/>
              <a:t>     * operativní leasing = </a:t>
            </a:r>
            <a:r>
              <a:rPr lang="cs-CZ" sz="1600" dirty="0"/>
              <a:t>nájemné (splátky) leasingu, smlouva o nájmu nebo operativním 	leasingu</a:t>
            </a:r>
          </a:p>
          <a:p>
            <a:pPr marL="0" indent="0">
              <a:buNone/>
            </a:pPr>
            <a:r>
              <a:rPr lang="cs-CZ" sz="1600" b="1" dirty="0"/>
              <a:t>     * finanční leasing </a:t>
            </a:r>
            <a:r>
              <a:rPr lang="cs-CZ" sz="1600" dirty="0"/>
              <a:t>= způsobilé jsou pouze splátky leasingu, vztahující se k období 	trvání projektu (daně a finanční činnost pronajímatele související s leasingovou  	smlouvou nejsou způsobilými výdaji).</a:t>
            </a:r>
          </a:p>
          <a:p>
            <a:r>
              <a:rPr lang="cs-CZ" sz="1600" b="1" dirty="0"/>
              <a:t>Odpisy (daňové )</a:t>
            </a:r>
          </a:p>
          <a:p>
            <a:pPr marL="0" indent="0">
              <a:buNone/>
            </a:pPr>
            <a:r>
              <a:rPr lang="cs-CZ" sz="1600" dirty="0"/>
              <a:t>      * Dlouhodobého hmotného a nehmotného majetku používaného pro účely projektu, 	které využívá CS</a:t>
            </a:r>
          </a:p>
          <a:p>
            <a:pPr marL="0" indent="0">
              <a:buNone/>
            </a:pPr>
            <a:r>
              <a:rPr lang="cs-CZ" sz="1600" dirty="0"/>
              <a:t>      * Jsou způsobilým výdajem po dobu trvání projektu za předpokladu, že nákup takového   	majetku není součástí způsobilých výdajů na projekt.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590E9F-3318-45CC-810D-0F8595FE4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7" y="215425"/>
            <a:ext cx="2358311" cy="10675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876C5C3-A3E2-41F5-9D1C-A815BFE37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966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A5F9841-1C17-49E8-AF88-36C6825C2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79" y="5921248"/>
            <a:ext cx="1828423" cy="6303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D269471-B59F-4517-81DC-D75A12B1D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55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08205-605F-4AF1-A03C-49F35C77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446" y="609600"/>
            <a:ext cx="7182555" cy="757561"/>
          </a:xfrm>
        </p:spPr>
        <p:txBody>
          <a:bodyPr>
            <a:normAutofit/>
          </a:bodyPr>
          <a:lstStyle/>
          <a:p>
            <a:r>
              <a:rPr lang="cs-CZ" sz="2000" dirty="0"/>
              <a:t>                   </a:t>
            </a:r>
            <a:r>
              <a:rPr lang="cs-CZ" sz="2000" b="1" dirty="0">
                <a:solidFill>
                  <a:schemeClr val="tx1"/>
                </a:solidFill>
              </a:rPr>
              <a:t>NÁKUP SLUŽEB, DROBNÉ STAVEBNÍ ÚPRAVY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A015A6-9EE3-4FB9-9506-9F639EA91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7161"/>
            <a:ext cx="8596668" cy="4674201"/>
          </a:xfrm>
        </p:spPr>
        <p:txBody>
          <a:bodyPr/>
          <a:lstStyle/>
          <a:p>
            <a:r>
              <a:rPr lang="cs-CZ" b="1" dirty="0"/>
              <a:t>Nákup služeb:</a:t>
            </a:r>
          </a:p>
          <a:p>
            <a:pPr marL="0" indent="0">
              <a:buNone/>
            </a:pPr>
            <a:r>
              <a:rPr lang="cs-CZ" sz="1600" dirty="0"/>
              <a:t>Dodání služby musí být nezbytné k realizaci projektu a musí vytvářet novou </a:t>
            </a:r>
            <a:r>
              <a:rPr lang="cs-CZ" sz="1600" dirty="0" err="1"/>
              <a:t>hodnotu,např</a:t>
            </a:r>
            <a:r>
              <a:rPr lang="cs-CZ" sz="16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zpracování analýz, průzkumů, studií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lektorské služby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školení a kurzy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vytvoření nových publikací, školících materiálů nebo manuálů, CD/DVD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pronájem prostor pro práci s CS (např. pronájem učebny)</a:t>
            </a:r>
          </a:p>
          <a:p>
            <a:r>
              <a:rPr lang="cs-CZ" b="1" dirty="0"/>
              <a:t>Drobné stavební úpravy: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 cena všech dokončených stavebních úprav v jednom zdaňovacím období, která nepřesáhne  úhrnu 40 000 Kč na každou jednotlivou účetní položku majetku.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dirty="0"/>
              <a:t>např. úprava pracovního místa, které usnadní přístup osobám zdravotně postiženým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90A508-DC1D-4506-BB76-FFF04F1FB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7" y="215425"/>
            <a:ext cx="2484471" cy="9227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82861B9-6E81-45DE-A1B1-A8CBAFCF1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707" y="236523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6B34061-45C6-4E3F-905F-91D9E84DB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99" y="6041362"/>
            <a:ext cx="1840447" cy="6727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B888EF5-8838-4C4B-B92E-F49D6A7CE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526" y="5933243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16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26AC8-62FB-41B4-8CD9-5B1341C8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5518"/>
          </a:xfrm>
        </p:spPr>
        <p:txBody>
          <a:bodyPr>
            <a:normAutofit/>
          </a:bodyPr>
          <a:lstStyle/>
          <a:p>
            <a:r>
              <a:rPr lang="cs-CZ" sz="2000" dirty="0"/>
              <a:t>                                   </a:t>
            </a:r>
            <a:r>
              <a:rPr lang="cs-CZ" sz="2000" b="1" dirty="0">
                <a:solidFill>
                  <a:schemeClr val="tx1"/>
                </a:solidFill>
              </a:rPr>
              <a:t>PŘÍMÁ PODPORA PRO CS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5FD2D5-D8E7-415B-B488-A700B37F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25119"/>
            <a:ext cx="8596668" cy="4816244"/>
          </a:xfrm>
        </p:spPr>
        <p:txBody>
          <a:bodyPr>
            <a:normAutofit/>
          </a:bodyPr>
          <a:lstStyle/>
          <a:p>
            <a:r>
              <a:rPr lang="cs-CZ" sz="1600" b="1" dirty="0"/>
              <a:t>Mzdy zaměstnanců z CS </a:t>
            </a:r>
            <a:r>
              <a:rPr lang="cs-CZ" sz="1600" dirty="0"/>
              <a:t>(PS, DPČ,DPP) – </a:t>
            </a:r>
            <a:r>
              <a:rPr lang="cs-CZ" sz="1600" dirty="0" err="1"/>
              <a:t>max.limit</a:t>
            </a:r>
            <a:r>
              <a:rPr lang="cs-CZ" sz="1600" dirty="0"/>
              <a:t> stanovený pro měsíc práce zaměstnance je ve výši trojnásobku minimální mzdy za měsíc při 40hodinnové týdenní pracovní době.</a:t>
            </a:r>
          </a:p>
          <a:p>
            <a:r>
              <a:rPr lang="cs-CZ" sz="1600" b="1" dirty="0"/>
              <a:t>Cestovné a ubytování </a:t>
            </a:r>
            <a:r>
              <a:rPr lang="cs-CZ" sz="1600" dirty="0"/>
              <a:t>při služebních cestách pro CS.</a:t>
            </a:r>
          </a:p>
          <a:p>
            <a:r>
              <a:rPr lang="cs-CZ" sz="1600" b="1" dirty="0"/>
              <a:t>Příspěvek na péči o dítě a další závislé osoby</a:t>
            </a:r>
            <a:r>
              <a:rPr lang="cs-CZ" sz="1600" dirty="0"/>
              <a:t>- poskytuje se po dobu trvání školení nebo při nástupu nezaměstnané osoby do nového zaměstnání ( v tomto případě se poskytuje po dobu max.6měsíců).</a:t>
            </a:r>
          </a:p>
          <a:p>
            <a:r>
              <a:rPr lang="cs-CZ" sz="1600" b="1" dirty="0"/>
              <a:t>Příspěvek na zapracování </a:t>
            </a:r>
            <a:r>
              <a:rPr lang="cs-CZ" sz="1600" dirty="0"/>
              <a:t>(dle zákona č.435/2004 </a:t>
            </a:r>
            <a:r>
              <a:rPr lang="cs-CZ" sz="1600" dirty="0" err="1"/>
              <a:t>Sb.,zákon</a:t>
            </a:r>
            <a:r>
              <a:rPr lang="cs-CZ" sz="1600" dirty="0"/>
              <a:t> o zaměstnanosti) – poskytuje se po dobu max.3 měsíců, nejvýše do poloviny minimální mzdy.</a:t>
            </a:r>
          </a:p>
          <a:p>
            <a:r>
              <a:rPr lang="cs-CZ" sz="1600" b="1" dirty="0"/>
              <a:t>Jiné nezbytné náklady </a:t>
            </a:r>
            <a:r>
              <a:rPr lang="cs-CZ" sz="1600" dirty="0"/>
              <a:t>pro CS pro realizování jejich aktivit (prohlídka zdravotní způsobilosti pro výkon práce, výpis z rejstříku trestů).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AD3B7C-342F-4EFF-8319-8D11544BF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105391" cy="87407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0FA72BF-ABAB-4E03-87B3-0BAAB46E8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E031830-5F06-431A-A72C-95D65C0E2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1A68A22-4AE6-441B-A51B-6165F94E9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8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11B43-4850-4A04-96FA-31D5229A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ROZHODNUTÍ O POSKYTNUTÍ DOTACE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392288-BDFC-4B8C-BB22-247BED73E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71852"/>
            <a:ext cx="8596668" cy="5504155"/>
          </a:xfrm>
        </p:spPr>
        <p:txBody>
          <a:bodyPr>
            <a:normAutofit/>
          </a:bodyPr>
          <a:lstStyle/>
          <a:p>
            <a:r>
              <a:rPr lang="cs-CZ" sz="1600" dirty="0"/>
              <a:t>Po ukončení procesu výběru projektů jsou žadatelé informováni o výsledku prostřednictvím </a:t>
            </a:r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Vyrozumění o doporučení projektu k podpoře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Zápis z jednotlivých fází hodnocení zveřejní na webu MAS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Součástí Vyrozumění o doporučení projektu k podpoře je také výzva k předložení dokladů k přípravě právního </a:t>
            </a:r>
            <a:r>
              <a:rPr lang="cs-CZ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aktu,včetně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provedení požadovaných změn projektu.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Obecně požadované přílohy k rozhodnutí jsou: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Identifikace bankovního účtu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Údaje z oblasti ,,Kategorie intervencí“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zahájení a ukončení realizace projektu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Prohlášení o bezdlužnosti a bezúhonnosti a vylučující dvojí financování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Dokumenty k veřejné podpoře (pokud jsou relevantní, např. Pověření kraje)</a:t>
            </a:r>
          </a:p>
          <a:p>
            <a:pPr marL="0" indent="0">
              <a:buNone/>
            </a:pPr>
            <a:endParaRPr lang="cs-CZ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FF0000"/>
                </a:solidFill>
              </a:rPr>
              <a:t>    Žadatel není oprávněn v žádosti o podporu provádět jiné změny, než jsou ve Vyrozumění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F4E878-B55E-4920-B016-10A93EAC4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9" y="215425"/>
            <a:ext cx="2484470" cy="95642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7DD5C89-EEA2-4A7A-B1E2-7BF3062D5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F5D1AE0-A11E-4271-B2D8-52EF2DF1B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6" y="5571309"/>
            <a:ext cx="2236984" cy="8370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E9D0C6-8BC1-4367-8DE4-01EF5C58E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55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6E0507-9301-4963-9FA7-AF0CF5C2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417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                     PŘÍJMY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E3F460-5303-4314-8C17-84EF3D2D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27465"/>
            <a:ext cx="8596668" cy="4913898"/>
          </a:xfrm>
        </p:spPr>
        <p:txBody>
          <a:bodyPr>
            <a:normAutofit/>
          </a:bodyPr>
          <a:lstStyle/>
          <a:p>
            <a:r>
              <a:rPr lang="cs-CZ" sz="1600" dirty="0"/>
              <a:t>Příjmy za poskytované služby, které jsou i jen částečně financované v rámci projektu (konferenční poplatky za školení apod.)</a:t>
            </a:r>
          </a:p>
          <a:p>
            <a:r>
              <a:rPr lang="cs-CZ" sz="1600" dirty="0"/>
              <a:t>Příjmy za prodej výrobků, které vznikly v rámci projektu (</a:t>
            </a:r>
            <a:r>
              <a:rPr lang="cs-CZ" sz="1600" dirty="0" err="1"/>
              <a:t>tj.výrobků</a:t>
            </a:r>
            <a:r>
              <a:rPr lang="cs-CZ" sz="1600" dirty="0"/>
              <a:t>, na jejichž vznik byly vynaloženy výdaje projektu).</a:t>
            </a:r>
          </a:p>
          <a:p>
            <a:r>
              <a:rPr lang="cs-CZ" sz="1600" dirty="0"/>
              <a:t>Pronájem prostor, zařízení, softwaru atd. financovaných v rámci projektu.</a:t>
            </a:r>
          </a:p>
          <a:p>
            <a:r>
              <a:rPr lang="cs-CZ" sz="1600" dirty="0"/>
              <a:t>Prostředky, kterými partner či další subjekt zapojený do realizace projektu(</a:t>
            </a:r>
            <a:r>
              <a:rPr lang="cs-CZ" sz="1600" dirty="0" err="1"/>
              <a:t>např.jako</a:t>
            </a:r>
            <a:r>
              <a:rPr lang="cs-CZ" sz="1600" dirty="0"/>
              <a:t> zaměstnavatel školených osob) spolufinancuje z vlastních zdrojů projektové činnosti z důvodu aplikace některé z blokových výjimek ze zákazu veřejné podpory.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</a:rPr>
              <a:t>      PŘÍJMEM PROJEKTU NIKDY NEJSOU: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</a:rPr>
              <a:t>      * </a:t>
            </a:r>
            <a:r>
              <a:rPr lang="cs-CZ" sz="1600" dirty="0">
                <a:solidFill>
                  <a:schemeClr val="tx1"/>
                </a:solidFill>
              </a:rPr>
              <a:t>úroky vygenerované na bankovních účtech příjemce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</a:rPr>
              <a:t>      * </a:t>
            </a:r>
            <a:r>
              <a:rPr lang="cs-CZ" sz="1600" dirty="0">
                <a:solidFill>
                  <a:schemeClr val="tx1"/>
                </a:solidFill>
              </a:rPr>
              <a:t>platby, které příjemce obdrží ze smluvních pokut v důsledku porušení smlouvy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     * platby, které vznikají v důsledku toho, že třetí osoba vybraná podle pravidel pro 	zadávání zakázek svou nabídku stáhne(peněžní jistota).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FF34CE-B25D-4232-AB6D-89BFF8A5D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406950" cy="7962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DCAC9C8-A51D-452D-9AE7-8552A1248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9F20A97-7874-4530-8BED-1E247746B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598847"/>
            <a:ext cx="1993793" cy="6954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2CEB759-7818-4231-8E91-E3EAEC7FE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466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59A55-64C0-47BE-8B34-C5F06E11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766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               ZMĚNY ROZPOČTU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8B729A-EC94-434C-ADB8-430B86648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8586"/>
            <a:ext cx="8596668" cy="5592931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Změny rozpočtu jsou možné, </a:t>
            </a:r>
            <a:r>
              <a:rPr lang="cs-CZ" sz="1600" b="1" dirty="0">
                <a:solidFill>
                  <a:schemeClr val="tx1"/>
                </a:solidFill>
              </a:rPr>
              <a:t>nesmí ale narušit charakter a hlavní záměr projektu</a:t>
            </a:r>
            <a:r>
              <a:rPr lang="cs-CZ" sz="1600" dirty="0">
                <a:solidFill>
                  <a:schemeClr val="tx1"/>
                </a:solidFill>
              </a:rPr>
              <a:t>, musí být pro projekt nezbytné a efektivní.</a:t>
            </a:r>
          </a:p>
          <a:p>
            <a:r>
              <a:rPr lang="cs-CZ" sz="1600" dirty="0">
                <a:solidFill>
                  <a:schemeClr val="tx1"/>
                </a:solidFill>
              </a:rPr>
              <a:t>Rozlišují se </a:t>
            </a:r>
            <a:r>
              <a:rPr lang="cs-CZ" sz="1600" b="1" dirty="0">
                <a:solidFill>
                  <a:schemeClr val="tx1"/>
                </a:solidFill>
              </a:rPr>
              <a:t>podstatné a nepodstatné změny </a:t>
            </a:r>
            <a:r>
              <a:rPr lang="cs-CZ" sz="1600" dirty="0">
                <a:solidFill>
                  <a:schemeClr val="tx1"/>
                </a:solidFill>
              </a:rPr>
              <a:t>(kap.5.1 Specifické části pravidel pro žadatele a příjemce).</a:t>
            </a:r>
          </a:p>
          <a:p>
            <a:r>
              <a:rPr lang="cs-CZ" sz="1600" dirty="0">
                <a:solidFill>
                  <a:schemeClr val="tx1"/>
                </a:solidFill>
              </a:rPr>
              <a:t>Každá změna rozpočtu </a:t>
            </a:r>
            <a:r>
              <a:rPr lang="cs-CZ" sz="1600" b="1" dirty="0">
                <a:solidFill>
                  <a:schemeClr val="tx1"/>
                </a:solidFill>
              </a:rPr>
              <a:t>musí být odůvodněna.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Celková výše rozpočtu nemůže být navýšena.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Položky rozpočtu nemohou být přečerpány.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 NEPODSTATNÉ ZMĚNY ROZPOČTU: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</a:rPr>
              <a:t>       - </a:t>
            </a:r>
            <a:r>
              <a:rPr lang="cs-CZ" sz="1600" dirty="0">
                <a:solidFill>
                  <a:schemeClr val="tx1"/>
                </a:solidFill>
              </a:rPr>
              <a:t>změna rozpočtu projektu (přesun mezi položkami, vytváření nových položek, zrušení  	  položek) v rámci jedné kapitoly rozpočtu;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      - přesun prostředků mezi jednotlivými kapitolami rozpočtu do výše 20% celkových 	 	  způsobilých výdajů projektu</a:t>
            </a:r>
          </a:p>
          <a:p>
            <a:r>
              <a:rPr lang="cs-CZ" sz="1600" b="1" dirty="0">
                <a:solidFill>
                  <a:schemeClr val="tx1"/>
                </a:solidFill>
              </a:rPr>
              <a:t>PODSTATNÉ ZMĚNY ROZPOČTU</a:t>
            </a:r>
            <a:r>
              <a:rPr lang="cs-CZ" sz="16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    - přesun prostředků mezi jednotlivými kapitolami rozpočtu vyšší než 20% celkových 	způsobilých výdajů projektu;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    - přesun rozpočtu mezi položkami na neinvestiční a </a:t>
            </a:r>
            <a:r>
              <a:rPr lang="cs-CZ" sz="1600">
                <a:solidFill>
                  <a:schemeClr val="tx1"/>
                </a:solidFill>
              </a:rPr>
              <a:t>investiční výdaje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A8368B-2457-4704-8907-5669C900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718234" cy="8254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025CB07-65FB-433C-A912-308ECA5D5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48A23D3-0BB9-44A2-8C07-CC8158FE5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5" y="6300446"/>
            <a:ext cx="2188346" cy="5575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32EB43A-20FD-4A8E-80DB-20C595BDC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188" y="6081204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872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78" y="5220070"/>
            <a:ext cx="2971943" cy="112605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ZMĚNY PROJEKTU </a:t>
            </a:r>
          </a:p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(PODSTATNÉ A NEPODSTATNÉ)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363" y="5648931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78" y="675300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591" y="623406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474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8CAA4-7704-40EB-A435-9283D6FE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683"/>
          </a:xfrm>
        </p:spPr>
        <p:txBody>
          <a:bodyPr/>
          <a:lstStyle/>
          <a:p>
            <a:r>
              <a:rPr lang="cs-CZ" dirty="0"/>
              <a:t>                     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ZMĚNY PROJEKTU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    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9F5D69-AA18-49AF-8D9C-336DCF623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8283"/>
            <a:ext cx="8596668" cy="4683079"/>
          </a:xfrm>
        </p:spPr>
        <p:txBody>
          <a:bodyPr>
            <a:normAutofit/>
          </a:bodyPr>
          <a:lstStyle/>
          <a:p>
            <a:r>
              <a:rPr lang="cs-CZ" sz="1600" b="1" dirty="0"/>
              <a:t>Podstatné změny – před jejich provedením je potřeba souhlas řídícího orgánu (ŘO)</a:t>
            </a:r>
          </a:p>
          <a:p>
            <a:pPr marL="0" indent="0">
              <a:buNone/>
            </a:pPr>
            <a:r>
              <a:rPr lang="cs-CZ" sz="1600" dirty="0"/>
              <a:t>      * změny vyžadující vydání změnového právního aktu      </a:t>
            </a:r>
          </a:p>
          <a:p>
            <a:pPr marL="0" indent="0">
              <a:buNone/>
            </a:pPr>
            <a:r>
              <a:rPr lang="cs-CZ" sz="1600" dirty="0"/>
              <a:t>      * změny nevyžadující vydání změnového právního aktu</a:t>
            </a:r>
          </a:p>
          <a:p>
            <a:pPr marL="0" indent="0">
              <a:buNone/>
            </a:pPr>
            <a:r>
              <a:rPr lang="cs-CZ" sz="1600" dirty="0"/>
              <a:t>      * </a:t>
            </a:r>
            <a:r>
              <a:rPr lang="cs-CZ" sz="1600" b="1" dirty="0"/>
              <a:t>vliv na charakter projektu, splnění cílů nebo dobu realizace projektu</a:t>
            </a:r>
          </a:p>
          <a:p>
            <a:pPr marL="0" indent="0">
              <a:buNone/>
            </a:pPr>
            <a:r>
              <a:rPr lang="cs-CZ" sz="1600" dirty="0"/>
              <a:t>      * žádost o změnu v MS 2014+</a:t>
            </a:r>
          </a:p>
          <a:p>
            <a:pPr marL="0" indent="0">
              <a:buNone/>
            </a:pPr>
            <a:r>
              <a:rPr lang="cs-CZ" sz="1600" dirty="0"/>
              <a:t>      * ŘO má na posouzení změny 20 pracovních dnů ( od předložení žádosti o změnu )</a:t>
            </a:r>
          </a:p>
          <a:p>
            <a:pPr marL="0" indent="0">
              <a:buNone/>
            </a:pPr>
            <a:r>
              <a:rPr lang="cs-CZ" sz="1600" dirty="0"/>
              <a:t>      * změna nesmí být provedena před schválením ze strany ŘO, resp. před vydáním</a:t>
            </a:r>
          </a:p>
          <a:p>
            <a:pPr marL="0" indent="0">
              <a:buNone/>
            </a:pPr>
            <a:r>
              <a:rPr lang="cs-CZ" sz="1600" dirty="0"/>
              <a:t>        změnového právního aktu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0D2D0D-39E5-4F59-866B-04A85CEE0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270762" cy="9129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CAD8B4C-A36F-4913-8413-10359D64D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77B4F6D-D018-4405-BA4C-15B117F37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8391DF-A51F-4C2A-B1EC-A99D1110C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916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A8273-E372-429F-8518-A301DAB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7763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ZMĚNY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387EA9-0ACB-42C3-AEBB-C338AD342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8587"/>
            <a:ext cx="8596668" cy="4922776"/>
          </a:xfrm>
        </p:spPr>
        <p:txBody>
          <a:bodyPr>
            <a:normAutofit/>
          </a:bodyPr>
          <a:lstStyle/>
          <a:p>
            <a:r>
              <a:rPr lang="cs-CZ" sz="1600" b="1" dirty="0"/>
              <a:t>nepodstatné změny – nevyžadují změnu právního aktu</a:t>
            </a:r>
          </a:p>
          <a:p>
            <a:pPr marL="0" indent="0">
              <a:buNone/>
            </a:pPr>
            <a:r>
              <a:rPr lang="cs-CZ" sz="1600" dirty="0"/>
              <a:t>      * změny, o kterých je potřeba informovat ŘO bez zbytečného prodlení od data  	provedení změny</a:t>
            </a:r>
          </a:p>
          <a:p>
            <a:pPr marL="0" indent="0">
              <a:buNone/>
            </a:pPr>
            <a:r>
              <a:rPr lang="cs-CZ" sz="1600" dirty="0"/>
              <a:t>      * změny, o kterých je potřeba informovat ŘO 10 dnů před předložením zprávy o 	realizaci projektu</a:t>
            </a:r>
          </a:p>
          <a:p>
            <a:pPr marL="0" indent="0">
              <a:buNone/>
            </a:pPr>
            <a:r>
              <a:rPr lang="cs-CZ" sz="1600" dirty="0"/>
              <a:t>      * změny rozpočtu, o kterých je potřeba informovat ŘO spolu se zprávou o realizaci 	projektu</a:t>
            </a:r>
          </a:p>
          <a:p>
            <a:pPr marL="0" indent="0">
              <a:buNone/>
            </a:pPr>
            <a:r>
              <a:rPr lang="cs-CZ" sz="1600" dirty="0"/>
              <a:t>        </a:t>
            </a:r>
          </a:p>
          <a:p>
            <a:r>
              <a:rPr lang="cs-CZ" sz="1600" b="1" dirty="0"/>
              <a:t>změny v osobě příjemce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43D7CB-FFE0-486F-9FDA-F0DB8C1F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115120" cy="7184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27217FB-3278-48BF-A55F-70E302C6E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EFA83EC-C9D5-453A-B6F4-6DFB73630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607953"/>
            <a:ext cx="1923493" cy="5548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1D4D40-CB15-4789-B277-10922245D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45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15D56-70F2-4F12-BE31-C7CE7DDA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NEPODSTATNÉ ZMĚNY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4CC31D-3DBC-418E-B798-38382738A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89609"/>
            <a:ext cx="8596668" cy="4851754"/>
          </a:xfrm>
        </p:spPr>
        <p:txBody>
          <a:bodyPr>
            <a:normAutofit/>
          </a:bodyPr>
          <a:lstStyle/>
          <a:p>
            <a:r>
              <a:rPr lang="cs-CZ" sz="1600" b="1" dirty="0"/>
              <a:t>Informovat ŘO bez zbytečného prodlení od data provedení změny</a:t>
            </a:r>
          </a:p>
          <a:p>
            <a:pPr marL="0" indent="0">
              <a:buNone/>
            </a:pPr>
            <a:r>
              <a:rPr lang="cs-CZ" sz="1600" dirty="0"/>
              <a:t>     * kontaktní osoby projektu (</a:t>
            </a:r>
            <a:r>
              <a:rPr lang="cs-CZ" sz="1600" dirty="0" err="1"/>
              <a:t>vč.kontaktních</a:t>
            </a:r>
            <a:r>
              <a:rPr lang="cs-CZ" sz="1600" dirty="0"/>
              <a:t> údajů, adresy pro doručení…)</a:t>
            </a:r>
          </a:p>
          <a:p>
            <a:pPr marL="0" indent="0">
              <a:buNone/>
            </a:pPr>
            <a:r>
              <a:rPr lang="cs-CZ" sz="1600" dirty="0"/>
              <a:t>     * sídla příjemce podpory;</a:t>
            </a:r>
          </a:p>
          <a:p>
            <a:pPr marL="0" indent="0">
              <a:buNone/>
            </a:pPr>
            <a:r>
              <a:rPr lang="cs-CZ" sz="1600" dirty="0"/>
              <a:t>     * osob statutárních orgánů příjemce </a:t>
            </a:r>
          </a:p>
          <a:p>
            <a:pPr marL="0" indent="0">
              <a:buNone/>
            </a:pPr>
            <a:r>
              <a:rPr lang="cs-CZ" sz="1600" dirty="0"/>
              <a:t>     * názvu příjemce ( součástí nesmí být převod/přechod práv a povinností příjemce 	bez právního aktu )</a:t>
            </a:r>
          </a:p>
          <a:p>
            <a:r>
              <a:rPr lang="cs-CZ" sz="1600" b="1" dirty="0"/>
              <a:t>Informovat ŘO 10 dnů před předložením </a:t>
            </a:r>
            <a:r>
              <a:rPr lang="cs-CZ" sz="1600" b="1" dirty="0" err="1"/>
              <a:t>ZoR</a:t>
            </a:r>
            <a:endParaRPr lang="cs-CZ" sz="1600" b="1" dirty="0"/>
          </a:p>
          <a:p>
            <a:pPr marL="0" indent="0">
              <a:buNone/>
            </a:pPr>
            <a:r>
              <a:rPr lang="cs-CZ" sz="1600" dirty="0"/>
              <a:t>     * změna finančního plánu</a:t>
            </a:r>
          </a:p>
          <a:p>
            <a:pPr marL="0" indent="0">
              <a:buNone/>
            </a:pPr>
            <a:r>
              <a:rPr lang="cs-CZ" sz="1600" dirty="0"/>
              <a:t>     * změna rozpočtu v rámci jedné kapitoly (přesun mezi položkami, nové položky )</a:t>
            </a:r>
          </a:p>
          <a:p>
            <a:pPr marL="0" indent="0">
              <a:buNone/>
            </a:pPr>
            <a:r>
              <a:rPr lang="cs-CZ" sz="1600" dirty="0"/>
              <a:t>     * přesun prostředků mezi kapitolami rozpočtu do výše 20% celkových způsobilých výdajů 	projektu (počítá se kumulovaně od vydání právního aktu či poslední podstatné změny)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15BD3B-B6C0-46D3-B57A-5D8CF67AE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562592" cy="84489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0C1D22-86C0-4173-9C0E-E30CA5689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442F834-2341-405E-BD98-E96B32D15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F991E89-1DCB-4553-8590-2DB8110E6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115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E2CD1-3094-43DC-A1EB-71B26B7E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784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NEPODSTATNÉ ZMĚNY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803165-53AA-4F6E-9AF4-DCC7496D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91953"/>
            <a:ext cx="8596668" cy="4949409"/>
          </a:xfrm>
        </p:spPr>
        <p:txBody>
          <a:bodyPr>
            <a:normAutofit/>
          </a:bodyPr>
          <a:lstStyle/>
          <a:p>
            <a:r>
              <a:rPr lang="cs-CZ" sz="1600" b="1" dirty="0"/>
              <a:t>Informovat ŘO spolu se zprávou o realizaci projektu</a:t>
            </a:r>
          </a:p>
          <a:p>
            <a:pPr marL="0" indent="0">
              <a:buNone/>
            </a:pPr>
            <a:r>
              <a:rPr lang="cs-CZ" sz="1600" dirty="0"/>
              <a:t>      * změna místa realizace nebo území dopadu (jen případy bez vlivu na způsobilost 	výdajů)</a:t>
            </a:r>
          </a:p>
          <a:p>
            <a:pPr marL="0" indent="0">
              <a:buNone/>
            </a:pPr>
            <a:r>
              <a:rPr lang="cs-CZ" sz="1600" dirty="0"/>
              <a:t>      * změna ve způsobu provádění KA bez vlivu na plnění cílů (technické aspekty –  	harmonogram, rozfázování aktivit, změna v počtu plánovaných činností, změna záběru 	v počtu účastníků, lokality)</a:t>
            </a:r>
          </a:p>
          <a:p>
            <a:pPr marL="0" indent="0">
              <a:buNone/>
            </a:pPr>
            <a:r>
              <a:rPr lang="cs-CZ" sz="1600" dirty="0"/>
              <a:t>      * navýšení počtu zapojených osob CS</a:t>
            </a:r>
          </a:p>
          <a:p>
            <a:pPr marL="0" indent="0">
              <a:buNone/>
            </a:pPr>
            <a:r>
              <a:rPr lang="cs-CZ" sz="1600" dirty="0"/>
              <a:t>      * změna složení realizačního týmu</a:t>
            </a:r>
          </a:p>
          <a:p>
            <a:pPr marL="0" indent="0">
              <a:buNone/>
            </a:pPr>
            <a:r>
              <a:rPr lang="cs-CZ" sz="1600" dirty="0"/>
              <a:t>      * změny smluv o partnerství</a:t>
            </a:r>
          </a:p>
          <a:p>
            <a:pPr marL="0" indent="0">
              <a:buNone/>
            </a:pPr>
            <a:r>
              <a:rPr lang="cs-CZ" sz="1600" dirty="0"/>
              <a:t>      * vypuštěním partnera z realizace projektu (zánik partnerské </a:t>
            </a:r>
            <a:r>
              <a:rPr lang="cs-CZ" sz="1600" dirty="0" err="1"/>
              <a:t>org</a:t>
            </a:r>
            <a:r>
              <a:rPr lang="cs-CZ" sz="1600" dirty="0"/>
              <a:t>., bez vlivu na VP)</a:t>
            </a:r>
          </a:p>
          <a:p>
            <a:pPr marL="0" indent="0">
              <a:buNone/>
            </a:pPr>
            <a:r>
              <a:rPr lang="cs-CZ" sz="1600" dirty="0"/>
              <a:t>      * změna plátcovství DPH příjemce či partnera s </a:t>
            </a:r>
            <a:r>
              <a:rPr lang="cs-CZ" sz="1600" dirty="0" err="1"/>
              <a:t>fin</a:t>
            </a:r>
            <a:r>
              <a:rPr lang="cs-CZ" sz="1600" dirty="0"/>
              <a:t>. příspěvkem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BAAAA4-3234-4B6B-B9B7-428A1130B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7" y="215425"/>
            <a:ext cx="2484471" cy="8765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B69F9D1-685C-49FC-94B0-0940C515F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AA0837A-0D0A-470E-931D-CE57827C5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7E849D2-53BA-4E78-B0F2-387F5C387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80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E7559-D463-4970-A8B1-5BC9ABD1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54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                 PODSTATNÉ ZMĚNY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3B3CD2-2941-40B4-9B5B-2A1FE6D4C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3997"/>
            <a:ext cx="8596668" cy="4807366"/>
          </a:xfrm>
        </p:spPr>
        <p:txBody>
          <a:bodyPr>
            <a:normAutofit/>
          </a:bodyPr>
          <a:lstStyle/>
          <a:p>
            <a:r>
              <a:rPr lang="cs-CZ" sz="1600" b="1" dirty="0"/>
              <a:t>Nevyžadující vydání změnového právního aktu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  <a:r>
              <a:rPr lang="cs-CZ" sz="1600" dirty="0"/>
              <a:t>* změny v KA (vyjma technických aspektů), př. zrušení či přidání KA</a:t>
            </a:r>
          </a:p>
          <a:p>
            <a:pPr marL="0" indent="0">
              <a:buNone/>
            </a:pPr>
            <a:r>
              <a:rPr lang="cs-CZ" sz="1600" dirty="0"/>
              <a:t>      * přesun prostředků mezi kapitolami rozpočtu v objemu nad 20 % CZV (kumulovaně od 	vydání právního aktu nebo minulé podstatné změny)</a:t>
            </a:r>
          </a:p>
          <a:p>
            <a:pPr marL="0" indent="0">
              <a:buNone/>
            </a:pPr>
            <a:r>
              <a:rPr lang="cs-CZ" sz="1600" dirty="0"/>
              <a:t>      * přesun rozpočtu mezi investicemi a </a:t>
            </a:r>
            <a:r>
              <a:rPr lang="cs-CZ" sz="1600" dirty="0" err="1"/>
              <a:t>neinvesticemi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* změna bankovního účtu projektu/projektů</a:t>
            </a:r>
          </a:p>
          <a:p>
            <a:pPr marL="0" indent="0">
              <a:buNone/>
            </a:pPr>
            <a:r>
              <a:rPr lang="cs-CZ" sz="1600" dirty="0"/>
              <a:t>      * změna vymezení monitorovacích období (bez vlivu na termín konce projektu)</a:t>
            </a:r>
          </a:p>
          <a:p>
            <a:pPr marL="0" indent="0">
              <a:buNone/>
            </a:pPr>
            <a:r>
              <a:rPr lang="cs-CZ" sz="1600" dirty="0"/>
              <a:t>      * změna v termínech dílčí kroků (tam, kde právní akt tyto termíny a kroky obsahuje)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36EB01-C32F-43F9-8971-BFD508466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7" y="215425"/>
            <a:ext cx="2484471" cy="9227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DD7AAA0-FB79-40C9-B543-1226FA144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AF660B6-DB1B-4D3E-B5BD-99B8E5C42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A207457-069C-4C0B-97A2-BEFC7F5AC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20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BB48F-6F61-4A70-86D7-248FAAC0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107"/>
            <a:ext cx="8596668" cy="923277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                       </a:t>
            </a:r>
            <a:r>
              <a:rPr lang="cs-CZ" sz="2000" b="1" dirty="0">
                <a:solidFill>
                  <a:schemeClr val="tx1"/>
                </a:solidFill>
              </a:rPr>
              <a:t>PODSTATNÉ ZMĚNY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E1413E-F82F-4D9A-A29F-927B31160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3693"/>
            <a:ext cx="8596668" cy="4567669"/>
          </a:xfrm>
        </p:spPr>
        <p:txBody>
          <a:bodyPr>
            <a:normAutofit/>
          </a:bodyPr>
          <a:lstStyle/>
          <a:p>
            <a:r>
              <a:rPr lang="cs-CZ" sz="1600" b="1" dirty="0"/>
              <a:t>Vyžadující vydání změnového právního aktu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  <a:r>
              <a:rPr lang="cs-CZ" sz="1600" dirty="0"/>
              <a:t>* změna plánovaných výstupů a výsledků projektu (indikátorů)</a:t>
            </a:r>
          </a:p>
          <a:p>
            <a:pPr marL="0" indent="0">
              <a:buNone/>
            </a:pPr>
            <a:r>
              <a:rPr lang="cs-CZ" sz="1600" b="1" dirty="0"/>
              <a:t>      </a:t>
            </a:r>
            <a:r>
              <a:rPr lang="cs-CZ" sz="1600" dirty="0"/>
              <a:t>* změna termínu ukončení realizace projektu;</a:t>
            </a:r>
          </a:p>
          <a:p>
            <a:pPr marL="0" indent="0">
              <a:buNone/>
            </a:pPr>
            <a:r>
              <a:rPr lang="cs-CZ" sz="1600" dirty="0"/>
              <a:t>      * nahrazení partnera jinými subjekty</a:t>
            </a:r>
          </a:p>
          <a:p>
            <a:pPr marL="0" indent="0">
              <a:buNone/>
            </a:pPr>
            <a:r>
              <a:rPr lang="cs-CZ" sz="1600" dirty="0"/>
              <a:t>      * vypuštění partnera z realizace projektu z důvodu jeho zániku (pokud dochází k 	navýšení veřejné podpory)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Žádost o změnu je možno stáhnout do doby jejích schválení/odmítnutí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912150-AF3E-4F81-BE6C-FAEBCB7EE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7" y="215425"/>
            <a:ext cx="2776601" cy="9232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6AE978D-BDBB-4AEA-9E6F-5B42E35D2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691FAA0-2BCE-4BF8-9875-4A3E90C57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44A3100-3F14-402C-95EE-281E824E4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631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26F7A-ACC9-4304-873F-9FEC1193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864" y="609600"/>
            <a:ext cx="8126138" cy="1023891"/>
          </a:xfrm>
        </p:spPr>
        <p:txBody>
          <a:bodyPr/>
          <a:lstStyle/>
          <a:p>
            <a:r>
              <a:rPr lang="cs-CZ" dirty="0"/>
              <a:t>          </a:t>
            </a:r>
            <a:r>
              <a:rPr lang="cs-CZ" sz="2000" b="1" dirty="0">
                <a:solidFill>
                  <a:schemeClr val="tx1"/>
                </a:solidFill>
              </a:rPr>
              <a:t>PODSTATNÉ A  NEPODSTATNÉ ZMĚNY V RÁMCI ZMĚN                  			V OSOBĚ PŘÍJEMCE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24CB09-22F5-4892-BCA0-BA4607D87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08699"/>
            <a:ext cx="8596668" cy="4518734"/>
          </a:xfrm>
        </p:spPr>
        <p:txBody>
          <a:bodyPr>
            <a:normAutofit/>
          </a:bodyPr>
          <a:lstStyle/>
          <a:p>
            <a:r>
              <a:rPr lang="cs-CZ" sz="1600" dirty="0"/>
              <a:t>Změny v sobě příjemce </a:t>
            </a:r>
          </a:p>
          <a:p>
            <a:pPr marL="0" indent="0">
              <a:buNone/>
            </a:pPr>
            <a:r>
              <a:rPr lang="cs-CZ" sz="1600" dirty="0"/>
              <a:t>      * změna právní formy příjemce podpory (NZ);</a:t>
            </a:r>
          </a:p>
          <a:p>
            <a:pPr marL="0" indent="0">
              <a:buNone/>
            </a:pPr>
            <a:r>
              <a:rPr lang="cs-CZ" sz="1600" dirty="0"/>
              <a:t>      * přeměna obchodní společnosti nebo družstva dle zákona 125 /2008 </a:t>
            </a:r>
            <a:r>
              <a:rPr lang="cs-CZ" sz="1600" dirty="0" err="1"/>
              <a:t>Sb.o</a:t>
            </a:r>
            <a:r>
              <a:rPr lang="cs-CZ" sz="1600" dirty="0"/>
              <a:t> přeměnách 	obch. společnosti a družstev- fúze, rozdělení převod (PZ předem, bez nového  	právního aktu);</a:t>
            </a:r>
          </a:p>
          <a:p>
            <a:pPr marL="0" indent="0">
              <a:buNone/>
            </a:pPr>
            <a:r>
              <a:rPr lang="cs-CZ" sz="1600" dirty="0"/>
              <a:t>      * slučování, splývání a rozdělování školských právnických osob (PZ předem, bez nového 	právního aktu);</a:t>
            </a:r>
          </a:p>
          <a:p>
            <a:pPr marL="0" indent="0">
              <a:buNone/>
            </a:pPr>
            <a:r>
              <a:rPr lang="cs-CZ" sz="1600" dirty="0"/>
              <a:t>      * změna příjemce ze zákona, kdy od určitého data dojde k jeho přejmenování či změně 	právní formy (NZ,ŘO bere na vědomí);</a:t>
            </a:r>
          </a:p>
          <a:p>
            <a:pPr marL="0" indent="0">
              <a:buNone/>
            </a:pPr>
            <a:r>
              <a:rPr lang="cs-CZ" sz="1600" dirty="0"/>
              <a:t>      * změna příjemce, kdy na základě změny zákona, usnesení vlády apod. dojde od 	určitého data k přenosu agendy, které se projekt týká, z jednoho subjektu na jiný (bez 	souhlasu ŘO předem, ale změnový právní akt);</a:t>
            </a:r>
          </a:p>
          <a:p>
            <a:pPr marL="0" indent="0">
              <a:buNone/>
            </a:pPr>
            <a:r>
              <a:rPr lang="cs-CZ" sz="1600" dirty="0"/>
              <a:t>      * změna nelze mezi </a:t>
            </a:r>
            <a:r>
              <a:rPr lang="cs-CZ" sz="1600" dirty="0" err="1"/>
              <a:t>růz</a:t>
            </a:r>
            <a:r>
              <a:rPr lang="cs-CZ" sz="1600" dirty="0"/>
              <a:t>. subjekty, z FO na PO, při prodeji či propachtování organizace 	či její části</a:t>
            </a:r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906BB5-2BAB-41E8-AC45-1371FB38F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1959475" cy="9129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EE08650-3F3E-42CF-BD0F-0302EA03C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F79180E-8582-4AA2-B8B1-891008466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" y="6131160"/>
            <a:ext cx="1959475" cy="7268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308BE79-94AE-43A0-B622-2E29F3943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310" y="6227686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4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1FE2B-B331-4D93-B021-9D07D4EB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ROZHODNUTÍ O POSKYTNUTÍ DOTACE</a:t>
            </a:r>
            <a:endParaRPr lang="cs-CZ" sz="18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878DF5-95B0-4144-AD7B-648F421A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1247"/>
            <a:ext cx="9105858" cy="4793941"/>
          </a:xfrm>
        </p:spPr>
        <p:txBody>
          <a:bodyPr>
            <a:normAutofit/>
          </a:bodyPr>
          <a:lstStyle/>
          <a:p>
            <a:r>
              <a:rPr lang="cs-CZ" sz="1600" dirty="0"/>
              <a:t>Lhůta pro vydání Rozhodnutí o poskytnutí dotace je 3 měsíce od provedení závěrečného metodického ověření ze strany ŘO(stavPP27a/b)</a:t>
            </a:r>
          </a:p>
          <a:p>
            <a:r>
              <a:rPr lang="cs-CZ" sz="1600" dirty="0"/>
              <a:t>První platba (ex ante) – záloha – bývá zpravidla zaslána měsíc před zahájením realizace nebo do 20 PD od podpisu </a:t>
            </a:r>
            <a:r>
              <a:rPr lang="cs-CZ" sz="1600" dirty="0" err="1"/>
              <a:t>RoD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</a:t>
            </a:r>
            <a:r>
              <a:rPr lang="cs-CZ" sz="1600" b="1" dirty="0"/>
              <a:t>Příloha č.1 Informace o projektu</a:t>
            </a:r>
          </a:p>
          <a:p>
            <a:r>
              <a:rPr lang="cs-CZ" sz="1600" dirty="0"/>
              <a:t>Identifikace projektu( </a:t>
            </a:r>
            <a:r>
              <a:rPr lang="cs-CZ" sz="1600" dirty="0" err="1"/>
              <a:t>reg.číslo</a:t>
            </a:r>
            <a:r>
              <a:rPr lang="cs-CZ" sz="1600" dirty="0"/>
              <a:t>, název projektu)</a:t>
            </a:r>
          </a:p>
          <a:p>
            <a:r>
              <a:rPr lang="cs-CZ" sz="1600" dirty="0"/>
              <a:t>Partnerství (v případě zapojení partnera)</a:t>
            </a:r>
          </a:p>
          <a:p>
            <a:r>
              <a:rPr lang="cs-CZ" sz="1600" dirty="0"/>
              <a:t>Popis projektu, cílové skupiny</a:t>
            </a:r>
          </a:p>
          <a:p>
            <a:r>
              <a:rPr lang="cs-CZ" sz="1600" dirty="0"/>
              <a:t>Klíčové aktivity</a:t>
            </a:r>
          </a:p>
          <a:p>
            <a:r>
              <a:rPr lang="cs-CZ" sz="1600" dirty="0"/>
              <a:t>Monitorovací indikátory</a:t>
            </a:r>
          </a:p>
          <a:p>
            <a:r>
              <a:rPr lang="cs-CZ" sz="1600" dirty="0"/>
              <a:t>Rozpočet</a:t>
            </a:r>
          </a:p>
          <a:p>
            <a:r>
              <a:rPr lang="cs-CZ" sz="1600" dirty="0"/>
              <a:t>Finanční plán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EF3770-9EAF-46E5-8564-0315C0C63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9" y="215425"/>
            <a:ext cx="2484470" cy="10675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DF0B03-571D-46F7-8725-3B34D5EF9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C7C7CDE-5B18-41D3-94D1-21299756F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6" y="5571309"/>
            <a:ext cx="2236984" cy="8370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5937A9-5EDA-4F05-8B64-F47954CAB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794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981B2B-9D60-4BC9-96D6-373062CC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3274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                                              KONTROLY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D85CA3-1D98-49D6-BCAC-3D2ABE8D0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22773"/>
            <a:ext cx="8596668" cy="4718589"/>
          </a:xfrm>
        </p:spPr>
        <p:txBody>
          <a:bodyPr>
            <a:normAutofit/>
          </a:bodyPr>
          <a:lstStyle/>
          <a:p>
            <a:r>
              <a:rPr lang="cs-CZ" sz="1600" b="1" u="sng" dirty="0"/>
              <a:t>Kontrola administrativní a kontrola na místě</a:t>
            </a:r>
          </a:p>
          <a:p>
            <a:pPr marL="0" indent="0">
              <a:buNone/>
            </a:pPr>
            <a:r>
              <a:rPr lang="cs-CZ" sz="1600" b="1" dirty="0"/>
              <a:t>      * kontrola administrativní – </a:t>
            </a:r>
            <a:r>
              <a:rPr lang="cs-CZ" sz="1600" dirty="0"/>
              <a:t>znamená kontrolu zprávy o realizaci projektu a žádosti o 	 platbu prostřednictvím systému MS2014+</a:t>
            </a:r>
          </a:p>
          <a:p>
            <a:pPr marL="0" indent="0">
              <a:buNone/>
            </a:pPr>
            <a:r>
              <a:rPr lang="cs-CZ" sz="1600" dirty="0"/>
              <a:t>      * </a:t>
            </a:r>
            <a:r>
              <a:rPr lang="cs-CZ" sz="1600" b="1" dirty="0"/>
              <a:t>kontrola na místě </a:t>
            </a:r>
            <a:r>
              <a:rPr lang="cs-CZ" sz="1600" dirty="0"/>
              <a:t>– je vykonávána na základě čl.125 odst. 4 </a:t>
            </a:r>
            <a:r>
              <a:rPr lang="cs-CZ" sz="1600" dirty="0" err="1"/>
              <a:t>písm.a</a:t>
            </a:r>
            <a:r>
              <a:rPr lang="cs-CZ" sz="1600" dirty="0"/>
              <a:t>) a čl.125 odst.5 	obecného nařízení a zákona č.320/2001 Sb., o finanční kontrole ve veřejné správě a o 	změně některých zákonů (zákon o finanční kontrole)</a:t>
            </a:r>
          </a:p>
          <a:p>
            <a:pPr marL="0" indent="0">
              <a:buNone/>
            </a:pPr>
            <a:r>
              <a:rPr lang="cs-CZ" sz="1600" b="1" dirty="0"/>
              <a:t>      - kontroly před vydáním právního aktu</a:t>
            </a:r>
          </a:p>
          <a:p>
            <a:pPr marL="0" indent="0">
              <a:buNone/>
            </a:pPr>
            <a:r>
              <a:rPr lang="cs-CZ" sz="1600" b="1" dirty="0"/>
              <a:t>      - kontroly/audity po vydání právního aktu </a:t>
            </a:r>
            <a:r>
              <a:rPr lang="cs-CZ" sz="1600" dirty="0"/>
              <a:t>(ohlášená i neohlášená kontrola)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b="1" u="sng" dirty="0"/>
              <a:t>  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C21778-407F-4C44-849B-B0A3FCDF7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212396" cy="10274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3E9320A-A910-49E7-8004-A81C6AC9C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029CE5-0673-4A72-BA9B-8995F9B99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62" y="5406755"/>
            <a:ext cx="2392627" cy="8875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7F2EAD-955E-4FC8-B748-F6EBF4C43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8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7C2FFA1-A651-4714-81D9-0F1EA797E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88" y="5573949"/>
            <a:ext cx="1923494" cy="74473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034815-5576-4B11-85EE-0BA7DF34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19" name="Podnadpis 18">
            <a:extLst>
              <a:ext uri="{FF2B5EF4-FFF2-40B4-BE49-F238E27FC236}">
                <a16:creationId xmlns:a16="http://schemas.microsoft.com/office/drawing/2014/main" id="{8EA2688D-061E-4A4E-9EB7-67E20456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068496"/>
            <a:ext cx="8231737" cy="260115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</a:t>
            </a:r>
          </a:p>
          <a:p>
            <a:pPr algn="l"/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ZPRÁVA O REALIZACI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4A1BEA-EE07-48EE-B5BC-7FA8063D9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368" y="5422033"/>
            <a:ext cx="1923493" cy="63031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9532C0-6B13-4944-BC33-19AED0639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89" y="539320"/>
            <a:ext cx="4216893" cy="106753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2544024-22E0-4C24-9E40-EA95EB166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649" y="508594"/>
            <a:ext cx="2234212" cy="91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43163-95BC-4DFD-BC8A-A56991BB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                         </a:t>
            </a:r>
            <a:br>
              <a:rPr lang="cs-CZ" sz="1800" dirty="0"/>
            </a:br>
            <a:r>
              <a:rPr lang="cs-CZ" sz="1800" dirty="0"/>
              <a:t>                                               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ZPRÁVA O REALIZACI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56E6B6-6DB5-4F7B-9616-118DF3D0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5939"/>
            <a:ext cx="8596668" cy="458542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Příjemce :</a:t>
            </a:r>
          </a:p>
          <a:p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předkládá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ZoR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ŽoP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prostřednictvím ISKP 14+ do 30ti dnů po ukončení monitorovacího období, závěrečnou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ZoR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do 60ti dnů</a:t>
            </a:r>
          </a:p>
          <a:p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je možno požádat o prodloužení termínu pro předložení žádosti před vypršením 30ti denní lhůty</a:t>
            </a:r>
          </a:p>
          <a:p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je možno požádat formou změny o předložení mimořádné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ZoR</a:t>
            </a: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 ŘO :</a:t>
            </a:r>
          </a:p>
          <a:p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na kontrolu předložené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ZoR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ŽoP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má ŘO 40 pracovních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dnů,po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vrácení k opravě tato lhůta běží od začátku</a:t>
            </a:r>
          </a:p>
          <a:p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celková doba administrace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ZoR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cs-CZ" sz="1600" dirty="0" err="1">
                <a:solidFill>
                  <a:schemeClr val="tx2">
                    <a:lumMod val="75000"/>
                  </a:schemeClr>
                </a:solidFill>
              </a:rPr>
              <a:t>ŽoP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na straně ŘO nesmí přesáhnout 90 dnů (poté může dojít i k zamítnutí)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4FCC37-68A3-4032-853F-31F81C02B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7" y="215425"/>
            <a:ext cx="3262984" cy="10675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39C657-A618-469B-9ECF-1E78CD30E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842FA51-C316-4348-B95D-69A706E16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6" y="5571309"/>
            <a:ext cx="2236984" cy="8370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8AA1E9-5AE4-4670-BEBA-08A6EFA73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288" y="5571309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5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D62FD-A9EE-4831-976C-99EC5A91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                                         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ZPRÁVA O REALIZACI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076AF7-8C0B-4A93-9C10-837B9ACB9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5017"/>
            <a:ext cx="8596668" cy="53798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Obsah zprávy o realizaci:</a:t>
            </a:r>
          </a:p>
          <a:p>
            <a:r>
              <a:rPr lang="cs-CZ" sz="1600" dirty="0" err="1"/>
              <a:t>ZoR</a:t>
            </a:r>
            <a:r>
              <a:rPr lang="cs-CZ" sz="1600" dirty="0"/>
              <a:t> informuje o realizaci projektu v daném období</a:t>
            </a:r>
          </a:p>
          <a:p>
            <a:pPr marL="0" indent="0">
              <a:buNone/>
            </a:pPr>
            <a:r>
              <a:rPr lang="cs-CZ" sz="1400" i="1" dirty="0"/>
              <a:t>	Pokrok v realizaci KA(popis jak probíhají aktivity)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Plnění indikátorů (povinné k naplnění a povinné</a:t>
            </a:r>
            <a:r>
              <a:rPr lang="cs-CZ" sz="1600" i="1" dirty="0"/>
              <a:t> </a:t>
            </a:r>
            <a:r>
              <a:rPr lang="cs-CZ" sz="1400" i="1" dirty="0"/>
              <a:t>k vykazování)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Horizontální principy   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Publicita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Veřejné zakázky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Informace o příjmech(částky se vyplňují jen pokud příjmy převýší spolufinancování, je však nutné doplnit nulové hodnoty)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Problémy během realizace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Informace o kontrolách(mimo ŘO)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400" i="1" dirty="0"/>
              <a:t>Čestná prohlášení</a:t>
            </a:r>
          </a:p>
          <a:p>
            <a:r>
              <a:rPr lang="cs-CZ" sz="1600" dirty="0"/>
              <a:t>Zaslaná záloha se vyúčtovává až v závěrečné zprávě o realizaci</a:t>
            </a:r>
          </a:p>
          <a:p>
            <a:r>
              <a:rPr lang="cs-CZ" sz="1600" dirty="0"/>
              <a:t>Součástí 1.ZoR je i smlouva o partnerství (platí pro projekty s partnerem s </a:t>
            </a:r>
            <a:r>
              <a:rPr lang="cs-CZ" sz="1600" dirty="0" err="1"/>
              <a:t>fin</a:t>
            </a:r>
            <a:r>
              <a:rPr lang="cs-CZ" sz="1600" dirty="0"/>
              <a:t>. příspěvkem)</a:t>
            </a:r>
          </a:p>
          <a:p>
            <a:r>
              <a:rPr lang="cs-CZ" sz="1600" dirty="0"/>
              <a:t>Nedílnou součástí </a:t>
            </a:r>
            <a:r>
              <a:rPr lang="cs-CZ" sz="1600" dirty="0" err="1"/>
              <a:t>ZoR</a:t>
            </a:r>
            <a:r>
              <a:rPr lang="cs-CZ" sz="1600" dirty="0"/>
              <a:t> je </a:t>
            </a:r>
            <a:r>
              <a:rPr lang="cs-CZ" sz="1600" dirty="0" err="1"/>
              <a:t>ŽoP</a:t>
            </a:r>
            <a:r>
              <a:rPr lang="cs-CZ" sz="1600" dirty="0"/>
              <a:t>(Žádost o platbu)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20CF3F-A881-49EF-9B8E-4BABAF35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28" y="215425"/>
            <a:ext cx="2796056" cy="10675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40DA0DB-6825-4AB6-8511-17BF0AD4E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91" y="291336"/>
            <a:ext cx="2234212" cy="91571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68EBB04-AAEF-4438-817C-854EFA256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6" y="5571309"/>
            <a:ext cx="2236984" cy="8370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ABA1EBB-06DB-491A-953E-DF873597B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134" y="5674678"/>
            <a:ext cx="1923493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3644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2666</TotalTime>
  <Words>5459</Words>
  <Application>Microsoft Office PowerPoint</Application>
  <PresentationFormat>Širokoúhlá obrazovka</PresentationFormat>
  <Paragraphs>618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5" baseType="lpstr">
      <vt:lpstr>Arial</vt:lpstr>
      <vt:lpstr>Courier New</vt:lpstr>
      <vt:lpstr>Trebuchet MS</vt:lpstr>
      <vt:lpstr>Wingdings 3</vt:lpstr>
      <vt:lpstr>Fazeta</vt:lpstr>
      <vt:lpstr>    </vt:lpstr>
      <vt:lpstr>                                                  OBSAH</vt:lpstr>
      <vt:lpstr>    </vt:lpstr>
      <vt:lpstr>                                           ZÁKLADNÍ DOKUMENTY</vt:lpstr>
      <vt:lpstr>                             ROZHODNUTÍ O POSKYTNUTÍ DOTACE</vt:lpstr>
      <vt:lpstr>                ROZHODNUTÍ O POSKYTNUTÍ DOTACE</vt:lpstr>
      <vt:lpstr>    </vt:lpstr>
      <vt:lpstr>                                                                          ZPRÁVA O REALIZACI</vt:lpstr>
      <vt:lpstr>                                          ZPRÁVA O REALIZACI</vt:lpstr>
      <vt:lpstr>    </vt:lpstr>
      <vt:lpstr>                                   INDIKÁTORY POVINNÉ K NAPLNĚNÍ</vt:lpstr>
      <vt:lpstr>                                   INDIKÁTORY POVINNÉ K VYKAZOVÁNÍ</vt:lpstr>
      <vt:lpstr>                                     INDIKÁTORY SLEDOVANÉ AUTOMATIKOU</vt:lpstr>
      <vt:lpstr>                                 ZPRÁVA O REALIZACI - INDIKÁTORY</vt:lpstr>
      <vt:lpstr>                      ZPRÁVA O REALIZACI – ŽOP (Žádost o platbu)</vt:lpstr>
      <vt:lpstr>    </vt:lpstr>
      <vt:lpstr>                                       VIZUÁLNÍ IDENTITA - POUŽITÍ</vt:lpstr>
      <vt:lpstr>                                               POVINNÝ PLAKÁT</vt:lpstr>
      <vt:lpstr>                    POVINNÝ PLAKÁT - VZOR</vt:lpstr>
      <vt:lpstr>                                               WEB PŘÍJEMCE</vt:lpstr>
      <vt:lpstr>                                                PUBLICITA</vt:lpstr>
      <vt:lpstr>    </vt:lpstr>
      <vt:lpstr>                                     PLÁN AKTIVIT PROJEKTU</vt:lpstr>
      <vt:lpstr>                                     PLÁN AKTIVIT PROJEKTU</vt:lpstr>
      <vt:lpstr>                                     PLÁN AKTIVIT PROJEKTU</vt:lpstr>
      <vt:lpstr>                                     PLÁN AKTIVIT PROJEKTU VZOR</vt:lpstr>
      <vt:lpstr>                                     ÚDAJE V PLÁNU AKTIVIT</vt:lpstr>
      <vt:lpstr>                               PLÁN AKTIVIT PROJEKTU SANKCE</vt:lpstr>
      <vt:lpstr>                                  AKTUALIZACE PLÁNU AKTIVIT</vt:lpstr>
      <vt:lpstr>    </vt:lpstr>
      <vt:lpstr>                                     ZPŮSOB FINANCOVÁNÍ</vt:lpstr>
      <vt:lpstr>                     ZPŮSOBILÉ VÝDAJE</vt:lpstr>
      <vt:lpstr>                                  REÁLNÉ VYKAZOVÁNÍ VÝDAJŮ</vt:lpstr>
      <vt:lpstr>                                        DOKLADOVÁNÍ VÝDAJŮ</vt:lpstr>
      <vt:lpstr>                                              ÚČETNÍ DOKLADY</vt:lpstr>
      <vt:lpstr>                      KATEGORIE ZPŮSOBILÝCH VÝDAJŮ OPZ</vt:lpstr>
      <vt:lpstr>                                         NEPŘÍMÉ NÁKLADY</vt:lpstr>
      <vt:lpstr>                                     NEPŘÍMÉ NÁKLADY</vt:lpstr>
      <vt:lpstr>                                      NEPŘÍMÉ NÁKLADY</vt:lpstr>
      <vt:lpstr>                                        OSOBNÍ NÁKLADY</vt:lpstr>
      <vt:lpstr>                      OSOBNÍ NÁKLADY</vt:lpstr>
      <vt:lpstr>                                       OSOBNÍ NÁKLADY</vt:lpstr>
      <vt:lpstr>                      PRACOVNÍ VÝKAZY</vt:lpstr>
      <vt:lpstr>                                  PRACOVNÍ VÝKAZ VZOR</vt:lpstr>
      <vt:lpstr>                                              CESTOVNÉ</vt:lpstr>
      <vt:lpstr>    ZAŘÍZENÍ A VYBAVENÍ, SPOTŘEBNÍ MATERIÁL (VČ.NÁJMU A ODPISŮ)</vt:lpstr>
      <vt:lpstr> ZAŘÍZENÍ A VYBAVENÍ, SPOTŘEBNÍ MATERIÁL (VČ.NÁJMU A ODPISŮ)</vt:lpstr>
      <vt:lpstr>                   NÁKUP SLUŽEB, DROBNÉ STAVEBNÍ ÚPRAVY</vt:lpstr>
      <vt:lpstr>                                   PŘÍMÁ PODPORA PRO CS</vt:lpstr>
      <vt:lpstr>                                           PŘÍJMY PROJEKTU</vt:lpstr>
      <vt:lpstr>                                     ZMĚNY ROZPOČTU</vt:lpstr>
      <vt:lpstr>    </vt:lpstr>
      <vt:lpstr>                      ZMĚNY PROJEKTU        </vt:lpstr>
      <vt:lpstr>                                       ZMĚNY PROJEKTU</vt:lpstr>
      <vt:lpstr>                                     NEPODSTATNÉ ZMĚNY</vt:lpstr>
      <vt:lpstr>                                  NEPODSTATNÉ ZMĚNY</vt:lpstr>
      <vt:lpstr>                                       PODSTATNÉ ZMĚNY</vt:lpstr>
      <vt:lpstr>                       PODSTATNÉ ZMĚNY</vt:lpstr>
      <vt:lpstr>          PODSTATNÉ A  NEPODSTATNÉ ZMĚNY V RÁMCI ZMĚN                     V OSOBĚ PŘÍJEMCE</vt:lpstr>
      <vt:lpstr>                                              KONTROLY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Libuše Braborcová</dc:creator>
  <cp:lastModifiedBy>Libuše Braborcová</cp:lastModifiedBy>
  <cp:revision>101</cp:revision>
  <dcterms:created xsi:type="dcterms:W3CDTF">2018-11-24T14:47:49Z</dcterms:created>
  <dcterms:modified xsi:type="dcterms:W3CDTF">2020-03-22T19:25:06Z</dcterms:modified>
</cp:coreProperties>
</file>