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8" r:id="rId11"/>
    <p:sldId id="263" r:id="rId12"/>
    <p:sldId id="269" r:id="rId13"/>
    <p:sldId id="267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9" r:id="rId23"/>
    <p:sldId id="280" r:id="rId24"/>
    <p:sldId id="281" r:id="rId25"/>
    <p:sldId id="282" r:id="rId26"/>
    <p:sldId id="283" r:id="rId27"/>
    <p:sldId id="284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09" r:id="rId52"/>
    <p:sldId id="310" r:id="rId53"/>
    <p:sldId id="311" r:id="rId54"/>
    <p:sldId id="312" r:id="rId55"/>
    <p:sldId id="314" r:id="rId56"/>
    <p:sldId id="315" r:id="rId57"/>
    <p:sldId id="317" r:id="rId58"/>
    <p:sldId id="318" r:id="rId5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2/26/2020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2/26/2020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sfcr.cz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publicita.dotaceeu.cz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publicita.dotaceeu.cz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sfcr.cz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sfcr.cz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sfcr.cz/pokyny-k-vyplneni-zpravy-o-realizaci-zadosti-o-platbu-a-zadosti-o-zmenu-opz" TargetMode="External"/><Relationship Id="rId2" Type="http://schemas.openxmlformats.org/officeDocument/2006/relationships/hyperlink" Target="http://www.esfcr.cz/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sfcr.cz/pracovni-vykaz-opz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://ec.europa.eu/europeaid/perdiem_en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47C2FFA1-A651-4714-81D9-0F1EA797E5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765" y="5313828"/>
            <a:ext cx="2888737" cy="1094533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7034815-5576-4B11-85EE-0BA7DF342B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19" name="Podnadpis 18">
            <a:extLst>
              <a:ext uri="{FF2B5EF4-FFF2-40B4-BE49-F238E27FC236}">
                <a16:creationId xmlns:a16="http://schemas.microsoft.com/office/drawing/2014/main" id="{8EA2688D-061E-4A4E-9EB7-67E204560C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6" y="2068496"/>
            <a:ext cx="8231737" cy="2601157"/>
          </a:xfrm>
        </p:spPr>
        <p:txBody>
          <a:bodyPr>
            <a:normAutofit/>
          </a:bodyPr>
          <a:lstStyle/>
          <a:p>
            <a:pPr algn="l"/>
            <a:r>
              <a:rPr lang="cs-CZ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                      MAS SVĚTOVINA</a:t>
            </a:r>
          </a:p>
          <a:p>
            <a:pPr algn="l"/>
            <a:r>
              <a:rPr lang="cs-CZ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                 SEMINÁŘ PRO PŘÍJEMCE </a:t>
            </a:r>
          </a:p>
          <a:p>
            <a:r>
              <a:rPr lang="cs-CZ" sz="2000" b="1" dirty="0">
                <a:solidFill>
                  <a:schemeClr val="tx1"/>
                </a:solidFill>
              </a:rPr>
              <a:t>K VÝZVĚ </a:t>
            </a:r>
            <a:r>
              <a:rPr lang="pt-BR" sz="2000" b="1" dirty="0">
                <a:solidFill>
                  <a:schemeClr val="tx1"/>
                </a:solidFill>
              </a:rPr>
              <a:t>Číslo výzvy MAS:</a:t>
            </a:r>
            <a:r>
              <a:rPr lang="cs-CZ" b="1" dirty="0" err="1">
                <a:solidFill>
                  <a:schemeClr val="tx1"/>
                </a:solidFill>
              </a:rPr>
              <a:t>č.výzvy</a:t>
            </a:r>
            <a:r>
              <a:rPr lang="cs-CZ" b="1" dirty="0">
                <a:solidFill>
                  <a:schemeClr val="tx1"/>
                </a:solidFill>
              </a:rPr>
              <a:t> 971/03_16_047/CLLD_16_01_119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b="1" dirty="0">
                <a:solidFill>
                  <a:schemeClr val="tx1"/>
                </a:solidFill>
              </a:rPr>
              <a:t> </a:t>
            </a:r>
            <a:r>
              <a:rPr lang="cs-CZ" sz="2000" b="1" dirty="0">
                <a:solidFill>
                  <a:schemeClr val="tx1"/>
                </a:solidFill>
              </a:rPr>
              <a:t>Název výzvy MAS :</a:t>
            </a:r>
            <a:r>
              <a:rPr lang="cs-CZ" sz="1600" b="1" dirty="0">
                <a:solidFill>
                  <a:schemeClr val="tx1"/>
                </a:solidFill>
              </a:rPr>
              <a:t>Výzva č. 5 PODPORA SOCIÁLNÍCH A NÁVAZNÝCH SLUŽEB </a:t>
            </a:r>
            <a:endParaRPr lang="cs-CZ" sz="1600" dirty="0">
              <a:solidFill>
                <a:schemeClr val="tx1"/>
              </a:solidFill>
            </a:endParaRPr>
          </a:p>
          <a:p>
            <a:pPr algn="l"/>
            <a:endParaRPr lang="cs-CZ" sz="1600" dirty="0">
              <a:solidFill>
                <a:schemeClr val="tx1"/>
              </a:solidFill>
            </a:endParaRPr>
          </a:p>
          <a:p>
            <a:pPr algn="l"/>
            <a:endParaRPr lang="cs-CZ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74A1BEA-EE07-48EE-B5BC-7FA8063D98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4288" y="5571309"/>
            <a:ext cx="1923493" cy="63031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B09532C0-6B13-4944-BC33-19AED0639D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527" y="215425"/>
            <a:ext cx="4216893" cy="1067538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82544024-22E0-4C24-9E40-EA95EB1669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4591" y="291336"/>
            <a:ext cx="2234212" cy="91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863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47C2FFA1-A651-4714-81D9-0F1EA797E5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53" y="213064"/>
            <a:ext cx="3701989" cy="1402671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7034815-5576-4B11-85EE-0BA7DF342B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19" name="Podnadpis 18">
            <a:extLst>
              <a:ext uri="{FF2B5EF4-FFF2-40B4-BE49-F238E27FC236}">
                <a16:creationId xmlns:a16="http://schemas.microsoft.com/office/drawing/2014/main" id="{8EA2688D-061E-4A4E-9EB7-67E204560C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6" y="2068496"/>
            <a:ext cx="8231737" cy="2601157"/>
          </a:xfrm>
        </p:spPr>
        <p:txBody>
          <a:bodyPr>
            <a:normAutofit/>
          </a:bodyPr>
          <a:lstStyle/>
          <a:p>
            <a:pPr algn="l"/>
            <a:r>
              <a:rPr lang="cs-CZ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   </a:t>
            </a:r>
          </a:p>
          <a:p>
            <a:pPr algn="l"/>
            <a:endParaRPr lang="cs-CZ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r>
              <a:rPr lang="cs-CZ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               INDIKÁTORY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74A1BEA-EE07-48EE-B5BC-7FA8063D98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6533" y="514906"/>
            <a:ext cx="1923493" cy="63031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B09532C0-6B13-4944-BC33-19AED0639D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575" y="5166804"/>
            <a:ext cx="4216893" cy="1067538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82544024-22E0-4C24-9E40-EA95EB1669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6534" y="5005691"/>
            <a:ext cx="2234212" cy="91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7078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3A897F-D95B-4575-8C7D-F65D0E994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1800" b="1" dirty="0">
                <a:solidFill>
                  <a:schemeClr val="tx2">
                    <a:lumMod val="75000"/>
                  </a:schemeClr>
                </a:solidFill>
              </a:rPr>
              <a:t>                                   INDIKÁTORY POVINNÉ K NAPLNĚNÍ</a:t>
            </a: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6A674BC5-0DE4-478D-B42E-F5A3A56FEB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3230762"/>
              </p:ext>
            </p:extLst>
          </p:nvPr>
        </p:nvGraphicFramePr>
        <p:xfrm>
          <a:off x="1077002" y="1288026"/>
          <a:ext cx="8643963" cy="4633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54418">
                  <a:extLst>
                    <a:ext uri="{9D8B030D-6E8A-4147-A177-3AD203B41FA5}">
                      <a16:colId xmlns:a16="http://schemas.microsoft.com/office/drawing/2014/main" val="116397477"/>
                    </a:ext>
                  </a:extLst>
                </a:gridCol>
                <a:gridCol w="4778675">
                  <a:extLst>
                    <a:ext uri="{9D8B030D-6E8A-4147-A177-3AD203B41FA5}">
                      <a16:colId xmlns:a16="http://schemas.microsoft.com/office/drawing/2014/main" val="3067014063"/>
                    </a:ext>
                  </a:extLst>
                </a:gridCol>
                <a:gridCol w="1484732">
                  <a:extLst>
                    <a:ext uri="{9D8B030D-6E8A-4147-A177-3AD203B41FA5}">
                      <a16:colId xmlns:a16="http://schemas.microsoft.com/office/drawing/2014/main" val="3464009658"/>
                    </a:ext>
                  </a:extLst>
                </a:gridCol>
                <a:gridCol w="1326138">
                  <a:extLst>
                    <a:ext uri="{9D8B030D-6E8A-4147-A177-3AD203B41FA5}">
                      <a16:colId xmlns:a16="http://schemas.microsoft.com/office/drawing/2014/main" val="1430138735"/>
                    </a:ext>
                  </a:extLst>
                </a:gridCol>
              </a:tblGrid>
              <a:tr h="514328"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chemeClr val="tx1"/>
                          </a:solidFill>
                        </a:rPr>
                        <a:t>Kód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Název indikátoru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Měrná jednotka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Typ indikátorů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3448414"/>
                  </a:ext>
                </a:extLst>
              </a:tr>
              <a:tr h="518270"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chemeClr val="tx1"/>
                          </a:solidFill>
                        </a:rPr>
                        <a:t>6 00 00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chemeClr val="tx1"/>
                          </a:solidFill>
                        </a:rPr>
                        <a:t>Celkový počet účastníků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chemeClr val="tx1"/>
                          </a:solidFill>
                        </a:rPr>
                        <a:t>Osoby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chemeClr val="tx1"/>
                          </a:solidFill>
                        </a:rPr>
                        <a:t>Výstup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5899848"/>
                  </a:ext>
                </a:extLst>
              </a:tr>
              <a:tr h="518270"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chemeClr val="tx1"/>
                          </a:solidFill>
                        </a:rPr>
                        <a:t>6 70 01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chemeClr val="tx1"/>
                          </a:solidFill>
                        </a:rPr>
                        <a:t>Kapacita podpořených služeb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chemeClr val="tx1"/>
                          </a:solidFill>
                        </a:rPr>
                        <a:t>Místa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chemeClr val="tx1"/>
                          </a:solidFill>
                        </a:rPr>
                        <a:t>Výstup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3532207"/>
                  </a:ext>
                </a:extLst>
              </a:tr>
              <a:tr h="518270"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6 70 10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Využívání podpořených služeb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Osoby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Výsledek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4192962"/>
                  </a:ext>
                </a:extLst>
              </a:tr>
              <a:tr h="518270"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1 02 13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Počet sociálních podniků vzniklých díky podpoře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Organizace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Výstup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5565024"/>
                  </a:ext>
                </a:extLst>
              </a:tr>
              <a:tr h="518270"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1 02 12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Počet podpořených již existujících sociálních podniků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Organizace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Výstup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0245397"/>
                  </a:ext>
                </a:extLst>
              </a:tr>
              <a:tr h="518270"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5 00 01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Kapacita podporovaných zařízení péče o děti nebo vzdělávací zařízení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Osoby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Výstup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8715851"/>
                  </a:ext>
                </a:extLst>
              </a:tr>
              <a:tr h="518270"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5 51 02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Počet podpořených komunitních center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Zařízení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Výstup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36095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8623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3A897F-D95B-4575-8C7D-F65D0E994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1800" b="1" dirty="0">
                <a:solidFill>
                  <a:schemeClr val="tx2">
                    <a:lumMod val="75000"/>
                  </a:schemeClr>
                </a:solidFill>
              </a:rPr>
              <a:t>                                   INDIKÁTORY POVINNÉ K VYKAZOVÁNÍ</a:t>
            </a: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6A674BC5-0DE4-478D-B42E-F5A3A56FEB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4804786"/>
              </p:ext>
            </p:extLst>
          </p:nvPr>
        </p:nvGraphicFramePr>
        <p:xfrm>
          <a:off x="1099225" y="1288028"/>
          <a:ext cx="8619902" cy="4754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54418">
                  <a:extLst>
                    <a:ext uri="{9D8B030D-6E8A-4147-A177-3AD203B41FA5}">
                      <a16:colId xmlns:a16="http://schemas.microsoft.com/office/drawing/2014/main" val="116397477"/>
                    </a:ext>
                  </a:extLst>
                </a:gridCol>
                <a:gridCol w="4763525">
                  <a:extLst>
                    <a:ext uri="{9D8B030D-6E8A-4147-A177-3AD203B41FA5}">
                      <a16:colId xmlns:a16="http://schemas.microsoft.com/office/drawing/2014/main" val="3067014063"/>
                    </a:ext>
                  </a:extLst>
                </a:gridCol>
                <a:gridCol w="1397865">
                  <a:extLst>
                    <a:ext uri="{9D8B030D-6E8A-4147-A177-3AD203B41FA5}">
                      <a16:colId xmlns:a16="http://schemas.microsoft.com/office/drawing/2014/main" val="3464009658"/>
                    </a:ext>
                  </a:extLst>
                </a:gridCol>
                <a:gridCol w="1404094">
                  <a:extLst>
                    <a:ext uri="{9D8B030D-6E8A-4147-A177-3AD203B41FA5}">
                      <a16:colId xmlns:a16="http://schemas.microsoft.com/office/drawing/2014/main" val="1430138735"/>
                    </a:ext>
                  </a:extLst>
                </a:gridCol>
              </a:tblGrid>
              <a:tr h="637997">
                <a:tc>
                  <a:txBody>
                    <a:bodyPr/>
                    <a:lstStyle/>
                    <a:p>
                      <a:r>
                        <a:rPr lang="cs-CZ" b="0" dirty="0">
                          <a:solidFill>
                            <a:schemeClr val="tx1"/>
                          </a:solidFill>
                        </a:rPr>
                        <a:t>Kód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0" dirty="0">
                          <a:solidFill>
                            <a:schemeClr val="tx1"/>
                          </a:solidFill>
                        </a:rPr>
                        <a:t>Název indikátoru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0" dirty="0">
                          <a:solidFill>
                            <a:schemeClr val="tx1"/>
                          </a:solidFill>
                        </a:rPr>
                        <a:t>Měrná jednotka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0" dirty="0">
                          <a:solidFill>
                            <a:schemeClr val="tx1"/>
                          </a:solidFill>
                        </a:rPr>
                        <a:t>Typ indikátorů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3448414"/>
                  </a:ext>
                </a:extLst>
              </a:tr>
              <a:tr h="911423">
                <a:tc>
                  <a:txBody>
                    <a:bodyPr/>
                    <a:lstStyle/>
                    <a:p>
                      <a:r>
                        <a:rPr lang="cs-CZ" b="0" dirty="0">
                          <a:solidFill>
                            <a:schemeClr val="tx1"/>
                          </a:solidFill>
                        </a:rPr>
                        <a:t>8 05 00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0" dirty="0">
                          <a:solidFill>
                            <a:schemeClr val="tx1"/>
                          </a:solidFill>
                        </a:rPr>
                        <a:t>Počet napsaných a zveřejněných analytických a strategických dokumentů(včetně evaluačních)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0" dirty="0">
                          <a:solidFill>
                            <a:schemeClr val="tx1"/>
                          </a:solidFill>
                        </a:rPr>
                        <a:t>Dokumenty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0" dirty="0">
                          <a:solidFill>
                            <a:schemeClr val="tx1"/>
                          </a:solidFill>
                        </a:rPr>
                        <a:t>Výstup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5899848"/>
                  </a:ext>
                </a:extLst>
              </a:tr>
              <a:tr h="637997">
                <a:tc>
                  <a:txBody>
                    <a:bodyPr/>
                    <a:lstStyle/>
                    <a:p>
                      <a:r>
                        <a:rPr lang="cs-CZ" b="0" dirty="0">
                          <a:solidFill>
                            <a:schemeClr val="tx1"/>
                          </a:solidFill>
                        </a:rPr>
                        <a:t>5 01 30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0" dirty="0">
                          <a:solidFill>
                            <a:schemeClr val="tx1"/>
                          </a:solidFill>
                        </a:rPr>
                        <a:t>Počet osob pracujících v rámci flexibilních forem práce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0" dirty="0">
                          <a:solidFill>
                            <a:schemeClr val="tx1"/>
                          </a:solidFill>
                        </a:rPr>
                        <a:t>Osoby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0" dirty="0">
                          <a:solidFill>
                            <a:schemeClr val="tx1"/>
                          </a:solidFill>
                        </a:rPr>
                        <a:t>Výsledek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3532207"/>
                  </a:ext>
                </a:extLst>
              </a:tr>
              <a:tr h="637997">
                <a:tc>
                  <a:txBody>
                    <a:bodyPr/>
                    <a:lstStyle/>
                    <a:p>
                      <a:r>
                        <a:rPr lang="cs-CZ" b="0" dirty="0">
                          <a:solidFill>
                            <a:schemeClr val="tx1"/>
                          </a:solidFill>
                        </a:rPr>
                        <a:t>5 01 10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0" dirty="0">
                          <a:solidFill>
                            <a:schemeClr val="tx1"/>
                          </a:solidFill>
                        </a:rPr>
                        <a:t>Počet osob využívajících zařízení péče o děti předškolního věku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0" dirty="0">
                          <a:solidFill>
                            <a:schemeClr val="tx1"/>
                          </a:solidFill>
                        </a:rPr>
                        <a:t>Osoby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0" dirty="0">
                          <a:solidFill>
                            <a:schemeClr val="tx1"/>
                          </a:solidFill>
                        </a:rPr>
                        <a:t>Výsledek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4192962"/>
                  </a:ext>
                </a:extLst>
              </a:tr>
              <a:tr h="637997">
                <a:tc>
                  <a:txBody>
                    <a:bodyPr/>
                    <a:lstStyle/>
                    <a:p>
                      <a:r>
                        <a:rPr lang="cs-CZ" b="0" dirty="0">
                          <a:solidFill>
                            <a:schemeClr val="tx1"/>
                          </a:solidFill>
                        </a:rPr>
                        <a:t>5 01 20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0" dirty="0">
                          <a:solidFill>
                            <a:schemeClr val="tx1"/>
                          </a:solidFill>
                        </a:rPr>
                        <a:t>Počet osob využívající zařízení péče o děti do 3.let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0" dirty="0">
                          <a:solidFill>
                            <a:schemeClr val="tx1"/>
                          </a:solidFill>
                        </a:rPr>
                        <a:t>Osoby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0" dirty="0">
                          <a:solidFill>
                            <a:schemeClr val="tx1"/>
                          </a:solidFill>
                        </a:rPr>
                        <a:t>Výsledek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5565024"/>
                  </a:ext>
                </a:extLst>
              </a:tr>
              <a:tr h="637997">
                <a:tc>
                  <a:txBody>
                    <a:bodyPr/>
                    <a:lstStyle/>
                    <a:p>
                      <a:r>
                        <a:rPr lang="cs-CZ" b="0" dirty="0">
                          <a:solidFill>
                            <a:schemeClr val="tx1"/>
                          </a:solidFill>
                        </a:rPr>
                        <a:t>5 01 05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0" dirty="0">
                          <a:solidFill>
                            <a:schemeClr val="tx1"/>
                          </a:solidFill>
                        </a:rPr>
                        <a:t>Počet zaměstnavatelů, kteří podporují  flexibilní formy práce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0" dirty="0">
                          <a:solidFill>
                            <a:schemeClr val="tx1"/>
                          </a:solidFill>
                        </a:rPr>
                        <a:t>Podniky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0" dirty="0">
                          <a:solidFill>
                            <a:schemeClr val="tx1"/>
                          </a:solidFill>
                        </a:rPr>
                        <a:t>Výstup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0245397"/>
                  </a:ext>
                </a:extLst>
              </a:tr>
              <a:tr h="637997">
                <a:tc>
                  <a:txBody>
                    <a:bodyPr/>
                    <a:lstStyle/>
                    <a:p>
                      <a:r>
                        <a:rPr lang="cs-CZ" b="0" dirty="0">
                          <a:solidFill>
                            <a:schemeClr val="tx1"/>
                          </a:solidFill>
                        </a:rPr>
                        <a:t>6 74 01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0" dirty="0">
                          <a:solidFill>
                            <a:schemeClr val="tx1"/>
                          </a:solidFill>
                        </a:rPr>
                        <a:t>Nové nebo inovované sociální služby týkající se bydlení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0" dirty="0">
                          <a:solidFill>
                            <a:schemeClr val="tx1"/>
                          </a:solidFill>
                        </a:rPr>
                        <a:t>Služby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0" dirty="0">
                          <a:solidFill>
                            <a:schemeClr val="tx1"/>
                          </a:solidFill>
                        </a:rPr>
                        <a:t>Výstup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87158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74905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49F41A-7B62-40EF-B398-1811B71C3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1800" dirty="0"/>
              <a:t>                                     </a:t>
            </a:r>
            <a:r>
              <a:rPr lang="cs-CZ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INDIKÁTORY SLEDOVANÉ AUTOMATIKOU</a:t>
            </a: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A43D2E71-575A-4EDF-B6D5-C0760E5440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0084651"/>
              </p:ext>
            </p:extLst>
          </p:nvPr>
        </p:nvGraphicFramePr>
        <p:xfrm>
          <a:off x="1109709" y="1109710"/>
          <a:ext cx="9158308" cy="556629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54418">
                  <a:extLst>
                    <a:ext uri="{9D8B030D-6E8A-4147-A177-3AD203B41FA5}">
                      <a16:colId xmlns:a16="http://schemas.microsoft.com/office/drawing/2014/main" val="405830285"/>
                    </a:ext>
                  </a:extLst>
                </a:gridCol>
                <a:gridCol w="3846799">
                  <a:extLst>
                    <a:ext uri="{9D8B030D-6E8A-4147-A177-3AD203B41FA5}">
                      <a16:colId xmlns:a16="http://schemas.microsoft.com/office/drawing/2014/main" val="690670443"/>
                    </a:ext>
                  </a:extLst>
                </a:gridCol>
                <a:gridCol w="2211909">
                  <a:extLst>
                    <a:ext uri="{9D8B030D-6E8A-4147-A177-3AD203B41FA5}">
                      <a16:colId xmlns:a16="http://schemas.microsoft.com/office/drawing/2014/main" val="955633762"/>
                    </a:ext>
                  </a:extLst>
                </a:gridCol>
                <a:gridCol w="2045182">
                  <a:extLst>
                    <a:ext uri="{9D8B030D-6E8A-4147-A177-3AD203B41FA5}">
                      <a16:colId xmlns:a16="http://schemas.microsoft.com/office/drawing/2014/main" val="4276994339"/>
                    </a:ext>
                  </a:extLst>
                </a:gridCol>
              </a:tblGrid>
              <a:tr h="680231">
                <a:tc>
                  <a:txBody>
                    <a:bodyPr/>
                    <a:lstStyle/>
                    <a:p>
                      <a:r>
                        <a:rPr lang="cs-CZ" b="0" dirty="0">
                          <a:solidFill>
                            <a:sysClr val="windowText" lastClr="000000"/>
                          </a:solidFill>
                        </a:rPr>
                        <a:t>Kód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0" dirty="0">
                          <a:solidFill>
                            <a:sysClr val="windowText" lastClr="000000"/>
                          </a:solidFill>
                        </a:rPr>
                        <a:t>Název indikátoru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0" dirty="0">
                          <a:solidFill>
                            <a:sysClr val="windowText" lastClr="000000"/>
                          </a:solidFill>
                        </a:rPr>
                        <a:t>Měrná jednotka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0" dirty="0">
                          <a:solidFill>
                            <a:sysClr val="windowText" lastClr="000000"/>
                          </a:solidFill>
                        </a:rPr>
                        <a:t>Typ indikátoru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7812676"/>
                  </a:ext>
                </a:extLst>
              </a:tr>
              <a:tr h="923918">
                <a:tc>
                  <a:txBody>
                    <a:bodyPr/>
                    <a:lstStyle/>
                    <a:p>
                      <a:r>
                        <a:rPr lang="cs-CZ" b="0" dirty="0">
                          <a:solidFill>
                            <a:sysClr val="windowText" lastClr="000000"/>
                          </a:solidFill>
                        </a:rPr>
                        <a:t>6 73 15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b="0" dirty="0">
                          <a:solidFill>
                            <a:sysClr val="windowText" lastClr="000000"/>
                          </a:solidFill>
                        </a:rPr>
                        <a:t>Bývalí účastníci projektů v oblasti </a:t>
                      </a:r>
                      <a:r>
                        <a:rPr lang="cs-CZ" sz="1600" b="0" dirty="0" err="1">
                          <a:solidFill>
                            <a:sysClr val="windowText" lastClr="000000"/>
                          </a:solidFill>
                        </a:rPr>
                        <a:t>soc</a:t>
                      </a:r>
                      <a:r>
                        <a:rPr lang="cs-CZ" sz="1600" b="0" dirty="0">
                          <a:solidFill>
                            <a:sysClr val="windowText" lastClr="000000"/>
                          </a:solidFill>
                        </a:rPr>
                        <a:t> . služeb, u nichž služba naplnila svůj účel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0" dirty="0">
                          <a:solidFill>
                            <a:sysClr val="windowText" lastClr="000000"/>
                          </a:solidFill>
                        </a:rPr>
                        <a:t>Osoby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0" dirty="0">
                          <a:solidFill>
                            <a:sysClr val="windowText" lastClr="000000"/>
                          </a:solidFill>
                        </a:rPr>
                        <a:t>Výsledek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0982768"/>
                  </a:ext>
                </a:extLst>
              </a:tr>
              <a:tr h="680231">
                <a:tc>
                  <a:txBody>
                    <a:bodyPr/>
                    <a:lstStyle/>
                    <a:p>
                      <a:r>
                        <a:rPr lang="cs-CZ" b="0" dirty="0">
                          <a:solidFill>
                            <a:sysClr val="windowText" lastClr="000000"/>
                          </a:solidFill>
                        </a:rPr>
                        <a:t>6 73 10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b="0" dirty="0">
                          <a:solidFill>
                            <a:sysClr val="windowText" lastClr="000000"/>
                          </a:solidFill>
                        </a:rPr>
                        <a:t>Bývalí účastníci projektů u nichž intervence formou </a:t>
                      </a:r>
                      <a:r>
                        <a:rPr lang="cs-CZ" sz="1600" b="0" dirty="0" err="1">
                          <a:solidFill>
                            <a:sysClr val="windowText" lastClr="000000"/>
                          </a:solidFill>
                        </a:rPr>
                        <a:t>soc</a:t>
                      </a:r>
                      <a:r>
                        <a:rPr lang="cs-CZ" sz="1600" b="0" dirty="0">
                          <a:solidFill>
                            <a:sysClr val="windowText" lastClr="000000"/>
                          </a:solidFill>
                        </a:rPr>
                        <a:t> . práce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0" dirty="0">
                          <a:solidFill>
                            <a:sysClr val="windowText" lastClr="000000"/>
                          </a:solidFill>
                        </a:rPr>
                        <a:t>Osoby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0" dirty="0">
                          <a:solidFill>
                            <a:sysClr val="windowText" lastClr="000000"/>
                          </a:solidFill>
                        </a:rPr>
                        <a:t>Výsledek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6214669"/>
                  </a:ext>
                </a:extLst>
              </a:tr>
              <a:tr h="923918">
                <a:tc>
                  <a:txBody>
                    <a:bodyPr/>
                    <a:lstStyle/>
                    <a:p>
                      <a:r>
                        <a:rPr lang="cs-CZ" b="0" dirty="0">
                          <a:solidFill>
                            <a:sysClr val="windowText" lastClr="000000"/>
                          </a:solidFill>
                        </a:rPr>
                        <a:t>6 25 00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b="0" dirty="0">
                          <a:solidFill>
                            <a:sysClr val="windowText" lastClr="000000"/>
                          </a:solidFill>
                        </a:rPr>
                        <a:t>Účastnící v procesu vzdělávání/odborné přípravy po ukončení své účasti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0" dirty="0">
                          <a:solidFill>
                            <a:sysClr val="windowText" lastClr="000000"/>
                          </a:solidFill>
                        </a:rPr>
                        <a:t>Osoby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0" dirty="0">
                          <a:solidFill>
                            <a:sysClr val="windowText" lastClr="000000"/>
                          </a:solidFill>
                        </a:rPr>
                        <a:t>Výsledek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7135994"/>
                  </a:ext>
                </a:extLst>
              </a:tr>
              <a:tr h="680231">
                <a:tc>
                  <a:txBody>
                    <a:bodyPr/>
                    <a:lstStyle/>
                    <a:p>
                      <a:r>
                        <a:rPr lang="cs-CZ" b="0" dirty="0">
                          <a:solidFill>
                            <a:sysClr val="windowText" lastClr="000000"/>
                          </a:solidFill>
                        </a:rPr>
                        <a:t>6 26 00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b="0" dirty="0">
                          <a:solidFill>
                            <a:sysClr val="windowText" lastClr="000000"/>
                          </a:solidFill>
                        </a:rPr>
                        <a:t>Účastnící , kteří získali kvalifikaci po ukončení své účasti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0" dirty="0">
                          <a:solidFill>
                            <a:sysClr val="windowText" lastClr="000000"/>
                          </a:solidFill>
                        </a:rPr>
                        <a:t>Osoby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0" dirty="0">
                          <a:solidFill>
                            <a:sysClr val="windowText" lastClr="000000"/>
                          </a:solidFill>
                        </a:rPr>
                        <a:t>Výsledek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1736467"/>
                  </a:ext>
                </a:extLst>
              </a:tr>
              <a:tr h="1677768">
                <a:tc>
                  <a:txBody>
                    <a:bodyPr/>
                    <a:lstStyle/>
                    <a:p>
                      <a:r>
                        <a:rPr lang="cs-CZ" b="0" dirty="0">
                          <a:solidFill>
                            <a:sysClr val="windowText" lastClr="000000"/>
                          </a:solidFill>
                        </a:rPr>
                        <a:t>6 28 00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b="0" dirty="0">
                          <a:solidFill>
                            <a:sysClr val="windowText" lastClr="000000"/>
                          </a:solidFill>
                        </a:rPr>
                        <a:t>Znevýhodnění účastnící , kteří po ukončení své účasti hledají zaměstnání ,jsou v procesu vzdělávání/odborné </a:t>
                      </a:r>
                      <a:r>
                        <a:rPr lang="cs-CZ" sz="1600" b="0" dirty="0" err="1">
                          <a:solidFill>
                            <a:sysClr val="windowText" lastClr="000000"/>
                          </a:solidFill>
                        </a:rPr>
                        <a:t>přípravy,rozšiřují</a:t>
                      </a:r>
                      <a:r>
                        <a:rPr lang="cs-CZ" sz="1600" b="0" dirty="0">
                          <a:solidFill>
                            <a:sysClr val="windowText" lastClr="000000"/>
                          </a:solidFill>
                        </a:rPr>
                        <a:t> si kvalifikaci nebo jsou zaměstnáni, a to i OSVČ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0" dirty="0">
                          <a:solidFill>
                            <a:sysClr val="windowText" lastClr="000000"/>
                          </a:solidFill>
                        </a:rPr>
                        <a:t>Osoby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0" dirty="0">
                          <a:solidFill>
                            <a:sysClr val="windowText" lastClr="000000"/>
                          </a:solidFill>
                        </a:rPr>
                        <a:t>Výsledek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97707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04531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31E79F-2FAC-453C-ADDA-D973A9306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              </a:t>
            </a:r>
            <a:r>
              <a:rPr lang="cs-CZ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ZPRÁVA O REALIZACI - INDIKÁTORY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5255138-6679-4796-8DC6-A3A079534C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07363"/>
            <a:ext cx="8596668" cy="4833999"/>
          </a:xfrm>
        </p:spPr>
        <p:txBody>
          <a:bodyPr>
            <a:normAutofit/>
          </a:bodyPr>
          <a:lstStyle/>
          <a:p>
            <a:r>
              <a:rPr lang="cs-CZ" sz="1600" dirty="0"/>
              <a:t>Pozor na prokazatelnost vykazovaných hodnot (záznamy o každém klientovi)</a:t>
            </a:r>
          </a:p>
          <a:p>
            <a:r>
              <a:rPr lang="cs-CZ" sz="1600" dirty="0"/>
              <a:t>Počet účastníků projektu je nutno zadávat prostřednictvím systému IS ESF (</a:t>
            </a:r>
            <a:r>
              <a:rPr lang="cs-CZ" sz="1600" dirty="0">
                <a:hlinkClick r:id="rId2"/>
              </a:rPr>
              <a:t>www.esfcr.cz</a:t>
            </a:r>
            <a:r>
              <a:rPr lang="cs-CZ" sz="1600" dirty="0"/>
              <a:t>) vždy za příslušné monitorovací období.</a:t>
            </a:r>
          </a:p>
          <a:p>
            <a:r>
              <a:rPr lang="cs-CZ" sz="1600" dirty="0"/>
              <a:t>Podpořené osoby se uvádějí průběžně s jakoukoliv výší podpory, systém hlídá minimální hranici 40 hodin, při nižším počtu podpořenou osobu </a:t>
            </a:r>
            <a:r>
              <a:rPr lang="cs-CZ" sz="1600" dirty="0" err="1"/>
              <a:t>nezapočte.Průběžné</a:t>
            </a:r>
            <a:r>
              <a:rPr lang="cs-CZ" sz="1600" dirty="0"/>
              <a:t> sledování naplnění indikátorů (v </a:t>
            </a:r>
            <a:r>
              <a:rPr lang="cs-CZ" sz="1600" dirty="0" err="1"/>
              <a:t>ZoR</a:t>
            </a:r>
            <a:r>
              <a:rPr lang="cs-CZ" sz="1600" dirty="0"/>
              <a:t>).</a:t>
            </a:r>
          </a:p>
          <a:p>
            <a:r>
              <a:rPr lang="cs-CZ" sz="1600" dirty="0"/>
              <a:t>Ke každé osobě se zapisuje, jakých podpor v rámci projektu využila a v jakém rozsahu (v počtu hodin , </a:t>
            </a:r>
            <a:r>
              <a:rPr lang="cs-CZ" sz="1600" dirty="0" err="1"/>
              <a:t>příp.dnů</a:t>
            </a:r>
            <a:r>
              <a:rPr lang="cs-CZ" sz="1600" dirty="0"/>
              <a:t> </a:t>
            </a:r>
            <a:r>
              <a:rPr lang="cs-CZ" sz="1600" dirty="0" err="1"/>
              <a:t>apod.,jednotka</a:t>
            </a:r>
            <a:r>
              <a:rPr lang="cs-CZ" sz="1600" dirty="0"/>
              <a:t> se liší podle kategorie využité podpory). U vzdělávání se dále rozlišuje, zda proběhlo elektronickou formou nebo ne.</a:t>
            </a:r>
          </a:p>
          <a:p>
            <a:r>
              <a:rPr lang="cs-CZ" sz="1600" b="1" dirty="0"/>
              <a:t>IS ESF- </a:t>
            </a:r>
            <a:r>
              <a:rPr lang="cs-CZ" sz="1600" dirty="0"/>
              <a:t>záznam indikátorů týkajících se účastníků projektu</a:t>
            </a:r>
          </a:p>
          <a:p>
            <a:r>
              <a:rPr lang="cs-CZ" sz="1600" b="1" dirty="0"/>
              <a:t>Údaje o podpořených osobách a jejich podporách zapisujte do IS ESF 2014+ </a:t>
            </a:r>
            <a:r>
              <a:rPr lang="cs-CZ" sz="1600" dirty="0"/>
              <a:t>průběžně tak, aby v rámci předkládaných </a:t>
            </a:r>
            <a:r>
              <a:rPr lang="cs-CZ" sz="1600" dirty="0" err="1"/>
              <a:t>ZoR</a:t>
            </a:r>
            <a:r>
              <a:rPr lang="cs-CZ" sz="1600" dirty="0"/>
              <a:t> byly do výpočtu indikátoru 60000 zahrnuty všechny osoby, které nejpozději ke konci sledovaného období překročily limit pro bagatelní podporu a splnily tedy podmínky pro vykazování indikátoru.</a:t>
            </a:r>
            <a:endParaRPr lang="cs-CZ" sz="1600" b="1" dirty="0"/>
          </a:p>
          <a:p>
            <a:pPr marL="0" indent="0">
              <a:buNone/>
            </a:pPr>
            <a:r>
              <a:rPr lang="cs-CZ" sz="1600" b="1" dirty="0"/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6248131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7FE4E0-121C-4A81-A3EE-6DEA2C726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70625"/>
          </a:xfrm>
        </p:spPr>
        <p:txBody>
          <a:bodyPr>
            <a:normAutofit/>
          </a:bodyPr>
          <a:lstStyle/>
          <a:p>
            <a:r>
              <a:rPr lang="cs-CZ" sz="1800" dirty="0"/>
              <a:t>                      </a:t>
            </a:r>
            <a:r>
              <a:rPr lang="cs-CZ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ZPRÁVA O REALIZACI – ŽOP (Žádost o platbu)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9E9EA6A-AF99-42D7-8802-ECE7A9EE64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93795"/>
            <a:ext cx="8596668" cy="4647568"/>
          </a:xfrm>
        </p:spPr>
        <p:txBody>
          <a:bodyPr>
            <a:normAutofit/>
          </a:bodyPr>
          <a:lstStyle/>
          <a:p>
            <a:r>
              <a:rPr lang="cs-CZ" sz="1600" dirty="0"/>
              <a:t>Obsahem je vyúčtování prostředků za dané monitorované období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1600" dirty="0"/>
              <a:t>Údaje zadávané prostřednictvím soupisek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1600" dirty="0"/>
              <a:t>Přílohy- účetní doklady,  objednávky , smlouvy , výpisy z účtů           </a:t>
            </a:r>
          </a:p>
        </p:txBody>
      </p:sp>
    </p:spTree>
    <p:extLst>
      <p:ext uri="{BB962C8B-B14F-4D97-AF65-F5344CB8AC3E}">
        <p14:creationId xmlns:p14="http://schemas.microsoft.com/office/powerpoint/2010/main" val="15305546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47C2FFA1-A651-4714-81D9-0F1EA797E5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481" y="5535580"/>
            <a:ext cx="2470825" cy="936187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7034815-5576-4B11-85EE-0BA7DF342B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19" name="Podnadpis 18">
            <a:extLst>
              <a:ext uri="{FF2B5EF4-FFF2-40B4-BE49-F238E27FC236}">
                <a16:creationId xmlns:a16="http://schemas.microsoft.com/office/drawing/2014/main" id="{8EA2688D-061E-4A4E-9EB7-67E204560C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6" y="2068496"/>
            <a:ext cx="8231737" cy="2601157"/>
          </a:xfrm>
        </p:spPr>
        <p:txBody>
          <a:bodyPr>
            <a:normAutofit/>
          </a:bodyPr>
          <a:lstStyle/>
          <a:p>
            <a:pPr algn="l"/>
            <a:r>
              <a:rPr lang="cs-CZ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   </a:t>
            </a:r>
          </a:p>
          <a:p>
            <a:pPr algn="l"/>
            <a:endParaRPr lang="cs-CZ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r>
              <a:rPr lang="cs-CZ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               PUBLICITA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74A1BEA-EE07-48EE-B5BC-7FA8063D98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2256" y="5456557"/>
            <a:ext cx="1923493" cy="63031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B09532C0-6B13-4944-BC33-19AED0639D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527" y="456096"/>
            <a:ext cx="4216893" cy="1067538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82544024-22E0-4C24-9E40-EA95EB1669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6749" y="428134"/>
            <a:ext cx="2234212" cy="91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1710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D4709B-06C6-400D-A98C-0F162628B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86540"/>
          </a:xfrm>
        </p:spPr>
        <p:txBody>
          <a:bodyPr>
            <a:normAutofit/>
          </a:bodyPr>
          <a:lstStyle/>
          <a:p>
            <a:r>
              <a:rPr lang="cs-CZ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                    VIZUÁLNÍ IDENTITA - POUŽITÍ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B2CDB60-5FB2-4E0D-8A11-A63EBAD9C0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4" y="1296140"/>
            <a:ext cx="4184035" cy="47452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          </a:t>
            </a:r>
            <a:r>
              <a:rPr lang="cs-CZ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ANO</a:t>
            </a:r>
          </a:p>
          <a:p>
            <a:r>
              <a:rPr lang="cs-CZ" sz="1100" dirty="0"/>
              <a:t>Povinný </a:t>
            </a:r>
            <a:r>
              <a:rPr lang="cs-CZ" sz="1100" dirty="0" err="1"/>
              <a:t>plakát,dočasná</a:t>
            </a:r>
            <a:r>
              <a:rPr lang="cs-CZ" sz="1100" dirty="0"/>
              <a:t>/stálá deska nebo billboard</a:t>
            </a:r>
          </a:p>
          <a:p>
            <a:r>
              <a:rPr lang="cs-CZ" sz="1100" dirty="0" err="1"/>
              <a:t>Weby,microsity,sociální</a:t>
            </a:r>
            <a:r>
              <a:rPr lang="cs-CZ" sz="1100" dirty="0"/>
              <a:t> média projektu</a:t>
            </a:r>
          </a:p>
          <a:p>
            <a:r>
              <a:rPr lang="cs-CZ" sz="1100" dirty="0"/>
              <a:t>Propagační tiskoviny (</a:t>
            </a:r>
            <a:r>
              <a:rPr lang="cs-CZ" sz="1100" dirty="0" err="1"/>
              <a:t>brožury,letáky,plakáty,publikace,školící</a:t>
            </a:r>
            <a:r>
              <a:rPr lang="cs-CZ" sz="1100" dirty="0"/>
              <a:t> materiály) a propagační předměty</a:t>
            </a:r>
          </a:p>
          <a:p>
            <a:r>
              <a:rPr lang="cs-CZ" sz="1100" dirty="0"/>
              <a:t>Propagační audiovizuální materiály(reklamní spoty, </a:t>
            </a:r>
            <a:r>
              <a:rPr lang="cs-CZ" sz="1100" dirty="0" err="1"/>
              <a:t>product</a:t>
            </a:r>
            <a:r>
              <a:rPr lang="cs-CZ" sz="1100" dirty="0"/>
              <a:t> </a:t>
            </a:r>
            <a:r>
              <a:rPr lang="cs-CZ" sz="1100" dirty="0" err="1"/>
              <a:t>placement</a:t>
            </a:r>
            <a:r>
              <a:rPr lang="cs-CZ" sz="1100" dirty="0"/>
              <a:t>, sponzorské vzkazy, </a:t>
            </a:r>
            <a:r>
              <a:rPr lang="cs-CZ" sz="1100" dirty="0" err="1"/>
              <a:t>reportáže,pořady</a:t>
            </a:r>
            <a:r>
              <a:rPr lang="cs-CZ" sz="1100" dirty="0"/>
              <a:t>)</a:t>
            </a:r>
          </a:p>
          <a:p>
            <a:r>
              <a:rPr lang="cs-CZ" sz="1100" dirty="0"/>
              <a:t>Inzerce ( internet, tisk, </a:t>
            </a:r>
            <a:r>
              <a:rPr lang="cs-CZ" sz="1100" dirty="0" err="1"/>
              <a:t>outdoor</a:t>
            </a:r>
            <a:r>
              <a:rPr lang="cs-CZ" sz="1100" dirty="0"/>
              <a:t> )</a:t>
            </a:r>
          </a:p>
          <a:p>
            <a:r>
              <a:rPr lang="cs-CZ" sz="1100" dirty="0"/>
              <a:t>Soutěže ( s výjimkou cen do soutěže )</a:t>
            </a:r>
          </a:p>
          <a:p>
            <a:r>
              <a:rPr lang="cs-CZ" sz="1100" dirty="0"/>
              <a:t>Komunikační akce ( semináře, workshopy, konference, tiskové konference, výstavy, veletrhy )</a:t>
            </a:r>
          </a:p>
          <a:p>
            <a:r>
              <a:rPr lang="cs-CZ" sz="1100" dirty="0"/>
              <a:t>PR výstupy při jejich distribuci (tiskové </a:t>
            </a:r>
            <a:r>
              <a:rPr lang="cs-CZ" sz="1100" dirty="0" err="1"/>
              <a:t>zpávy</a:t>
            </a:r>
            <a:r>
              <a:rPr lang="cs-CZ" sz="1100" dirty="0"/>
              <a:t>, informace pro média )</a:t>
            </a:r>
          </a:p>
          <a:p>
            <a:r>
              <a:rPr lang="cs-CZ" sz="1100" dirty="0"/>
              <a:t>dokumenty pro veřejnost či cílové skupiny ( vstupní, výstupní/závěrečné zprávy, analýzy, certifikáty, prezenční listiny apod.)</a:t>
            </a:r>
          </a:p>
          <a:p>
            <a:r>
              <a:rPr lang="cs-CZ" sz="1100" dirty="0"/>
              <a:t>Výzva k podání nabídek/zadávací dokumentace zakázek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90BDD2F8-1059-42FE-ABCE-98CA407E96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89970" y="1296141"/>
            <a:ext cx="4184034" cy="4745222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                            NE</a:t>
            </a:r>
          </a:p>
          <a:p>
            <a:r>
              <a:rPr lang="cs-CZ" sz="1100" dirty="0"/>
              <a:t>Interní dokumenty</a:t>
            </a:r>
          </a:p>
          <a:p>
            <a:r>
              <a:rPr lang="cs-CZ" sz="1100" dirty="0"/>
              <a:t>Archivační šanony</a:t>
            </a:r>
          </a:p>
          <a:p>
            <a:r>
              <a:rPr lang="cs-CZ" sz="1100" dirty="0"/>
              <a:t>Elektronická i listinná komunikace</a:t>
            </a:r>
          </a:p>
          <a:p>
            <a:r>
              <a:rPr lang="cs-CZ" sz="1100" dirty="0"/>
              <a:t>Pracovní smlouvy, smlouvy s dodavateli, dalšími příjemci, partnery apod.</a:t>
            </a:r>
          </a:p>
          <a:p>
            <a:r>
              <a:rPr lang="cs-CZ" sz="1100" dirty="0"/>
              <a:t>Účetní doklady vztahující se k výdajům projektu</a:t>
            </a:r>
          </a:p>
          <a:p>
            <a:r>
              <a:rPr lang="cs-CZ" sz="1100" dirty="0"/>
              <a:t>Vybavení pořízené z prostředků projektu ( s výjimkou propagačních předmětů)</a:t>
            </a:r>
          </a:p>
          <a:p>
            <a:r>
              <a:rPr lang="cs-CZ" sz="1100" dirty="0"/>
              <a:t>Neplacené PR články a převzaté PR výstupy (</a:t>
            </a:r>
            <a:r>
              <a:rPr lang="cs-CZ" sz="1100" dirty="0" err="1"/>
              <a:t>např.médií</a:t>
            </a:r>
            <a:r>
              <a:rPr lang="cs-CZ" sz="1100" dirty="0"/>
              <a:t>)</a:t>
            </a:r>
          </a:p>
          <a:p>
            <a:r>
              <a:rPr lang="cs-CZ" sz="1100" dirty="0"/>
              <a:t>Ceny do soutěží</a:t>
            </a:r>
          </a:p>
          <a:p>
            <a:r>
              <a:rPr lang="cs-CZ" sz="1100" dirty="0"/>
              <a:t>Výstupy, kde to není technicky možné (</a:t>
            </a:r>
            <a:r>
              <a:rPr lang="cs-CZ" sz="1100" dirty="0" err="1"/>
              <a:t>např.strojově</a:t>
            </a:r>
            <a:r>
              <a:rPr lang="cs-CZ" sz="1100" dirty="0"/>
              <a:t> generované objednávky, faktury)</a:t>
            </a:r>
          </a:p>
        </p:txBody>
      </p:sp>
    </p:spTree>
    <p:extLst>
      <p:ext uri="{BB962C8B-B14F-4D97-AF65-F5344CB8AC3E}">
        <p14:creationId xmlns:p14="http://schemas.microsoft.com/office/powerpoint/2010/main" val="22675916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EE77FC-ADC3-4FEF-9272-C3F765480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06641"/>
          </a:xfrm>
        </p:spPr>
        <p:txBody>
          <a:bodyPr>
            <a:normAutofit/>
          </a:bodyPr>
          <a:lstStyle/>
          <a:p>
            <a:r>
              <a:rPr lang="cs-CZ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                            POVINNÝ PLAKÁT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56EA7C4-2C8F-463E-BB4D-E4ABD2965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118587"/>
            <a:ext cx="8596668" cy="4922776"/>
          </a:xfrm>
        </p:spPr>
        <p:txBody>
          <a:bodyPr>
            <a:normAutofit/>
          </a:bodyPr>
          <a:lstStyle/>
          <a:p>
            <a:r>
              <a:rPr lang="cs-CZ" sz="1600" dirty="0"/>
              <a:t>Alespoň 1 povinný plakát min.A3 s informacemi o projektu- pro tvorbu je nutné použít šablonu na </a:t>
            </a:r>
            <a:r>
              <a:rPr lang="cs-CZ" sz="1600" dirty="0">
                <a:solidFill>
                  <a:schemeClr val="tx1"/>
                </a:solidFill>
                <a:hlinkClick r:id="rId2"/>
              </a:rPr>
              <a:t>https://publicita.dotaceeu.cz/</a:t>
            </a:r>
            <a:r>
              <a:rPr lang="cs-CZ" sz="1600" dirty="0">
                <a:solidFill>
                  <a:schemeClr val="tx1"/>
                </a:solidFill>
              </a:rPr>
              <a:t> </a:t>
            </a:r>
          </a:p>
          <a:p>
            <a:r>
              <a:rPr lang="cs-CZ" sz="1600" dirty="0">
                <a:solidFill>
                  <a:schemeClr val="tx1"/>
                </a:solidFill>
              </a:rPr>
              <a:t>Po celou dobu realizace projektu</a:t>
            </a:r>
          </a:p>
          <a:p>
            <a:r>
              <a:rPr lang="cs-CZ" sz="1600" dirty="0">
                <a:solidFill>
                  <a:schemeClr val="tx1"/>
                </a:solidFill>
              </a:rPr>
              <a:t>V místě realizace projektu snadno viditelném pro veřejnost, jako jsou vstupní prostory budovy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1400" dirty="0">
                <a:solidFill>
                  <a:schemeClr val="tx1"/>
                </a:solidFill>
              </a:rPr>
              <a:t>Pokud je projekt realizován na více místech, bude umístěn na všech těchto místech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1400" dirty="0">
                <a:solidFill>
                  <a:schemeClr val="tx1"/>
                </a:solidFill>
              </a:rPr>
              <a:t>Pokud nelze umístit plakát v místě realizace projektu, bude umístěn v sídle příjemce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1400" dirty="0">
                <a:solidFill>
                  <a:schemeClr val="tx1"/>
                </a:solidFill>
              </a:rPr>
              <a:t>Pokud příjemce realizuje více projektů OPZ v jednom místě, je možné pro všechny tyto projekty umístit pouze jeden plakát</a:t>
            </a:r>
            <a:r>
              <a:rPr lang="cs-CZ" sz="1600" dirty="0">
                <a:solidFill>
                  <a:schemeClr val="tx1"/>
                </a:solidFill>
              </a:rPr>
              <a:t>      </a:t>
            </a:r>
          </a:p>
          <a:p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6895464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75AB8E-9720-4477-B080-F1C4BD977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 </a:t>
            </a:r>
            <a:r>
              <a:rPr lang="cs-CZ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POVINNÝ PLAKÁT - VZOR</a:t>
            </a:r>
            <a:endParaRPr lang="cs-CZ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3" name="Zástupný symbol pro obsah 12">
            <a:extLst>
              <a:ext uri="{FF2B5EF4-FFF2-40B4-BE49-F238E27FC236}">
                <a16:creationId xmlns:a16="http://schemas.microsoft.com/office/drawing/2014/main" id="{443C9C9C-DDE5-44E1-B892-C6C7D4AF4D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8283" y="1930400"/>
            <a:ext cx="7821228" cy="4656831"/>
          </a:xfrm>
        </p:spPr>
      </p:pic>
    </p:spTree>
    <p:extLst>
      <p:ext uri="{BB962C8B-B14F-4D97-AF65-F5344CB8AC3E}">
        <p14:creationId xmlns:p14="http://schemas.microsoft.com/office/powerpoint/2010/main" val="212093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E2E875-15F6-4584-8FB2-1C4C64184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                               OBSAH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10E5C56-C7E4-4C42-898F-8A444FD24C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ROZHODNUTÍ O POSKYTNUTÍ DOTACE</a:t>
            </a:r>
          </a:p>
          <a:p>
            <a:r>
              <a:rPr lang="cs-CZ" dirty="0"/>
              <a:t>ZPRÁVA  O REALIZACI</a:t>
            </a:r>
          </a:p>
          <a:p>
            <a:r>
              <a:rPr lang="cs-CZ" dirty="0"/>
              <a:t>PUBLICITA</a:t>
            </a:r>
          </a:p>
          <a:p>
            <a:r>
              <a:rPr lang="cs-CZ" dirty="0"/>
              <a:t>PLÁN AKTIVIT</a:t>
            </a:r>
          </a:p>
          <a:p>
            <a:r>
              <a:rPr lang="cs-CZ" dirty="0"/>
              <a:t>ZPŮSOBILÉ A NEZPŮSOBILÉ VÝDAJE</a:t>
            </a:r>
          </a:p>
          <a:p>
            <a:r>
              <a:rPr lang="cs-CZ" dirty="0"/>
              <a:t>ZMĚNY PROJEKTU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758646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EE3F3C-94CB-48FB-AC74-DC6D307D2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88885"/>
          </a:xfrm>
        </p:spPr>
        <p:txBody>
          <a:bodyPr>
            <a:normAutofit/>
          </a:bodyPr>
          <a:lstStyle/>
          <a:p>
            <a:r>
              <a:rPr lang="cs-CZ" sz="1800" dirty="0"/>
              <a:t>                                               </a:t>
            </a:r>
            <a:r>
              <a:rPr lang="cs-CZ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WEB PŘÍJEMCE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EA30483-6590-4485-817A-6B7B0BE32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198485"/>
            <a:ext cx="8596668" cy="4842877"/>
          </a:xfrm>
        </p:spPr>
        <p:txBody>
          <a:bodyPr/>
          <a:lstStyle/>
          <a:p>
            <a:r>
              <a:rPr lang="cs-CZ" dirty="0"/>
              <a:t>Logo ESF ne webových stránkách příjemce, včetně profilů projektu na sociálních sítích</a:t>
            </a:r>
          </a:p>
          <a:p>
            <a:r>
              <a:rPr lang="cs-CZ" dirty="0"/>
              <a:t>Logo ESF na viditelném místě v horní části obrazovky bez nutnosti rolovat</a:t>
            </a:r>
          </a:p>
          <a:p>
            <a:r>
              <a:rPr lang="cs-CZ" dirty="0"/>
              <a:t>Při umístění více log v řadě, logo ESF zcela vlevo</a:t>
            </a:r>
          </a:p>
        </p:txBody>
      </p:sp>
    </p:spTree>
    <p:extLst>
      <p:ext uri="{BB962C8B-B14F-4D97-AF65-F5344CB8AC3E}">
        <p14:creationId xmlns:p14="http://schemas.microsoft.com/office/powerpoint/2010/main" val="6762291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37F7C9-5747-40D7-811B-2A41BA21B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71144"/>
          </a:xfrm>
        </p:spPr>
        <p:txBody>
          <a:bodyPr>
            <a:normAutofit/>
          </a:bodyPr>
          <a:lstStyle/>
          <a:p>
            <a:r>
              <a:rPr lang="cs-CZ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                             PUBLICITA</a:t>
            </a:r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C81958BC-04D3-4DAA-85CC-DFB5148E81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197865"/>
            <a:ext cx="8596668" cy="4843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cs-CZ" dirty="0">
                <a:solidFill>
                  <a:schemeClr val="tx1"/>
                </a:solidFill>
              </a:rPr>
              <a:t>Generátor povinné publicity ESIF je nutné použít pro vytvoření povinného plakátu, který musí každý příjemce podpory umístit v místě realizace projektu (ev. dočasná/stálá deska či billboard). </a:t>
            </a:r>
            <a:r>
              <a:rPr lang="cs-CZ" sz="2000" u="sng" dirty="0">
                <a:hlinkClick r:id="rId2"/>
              </a:rPr>
              <a:t>http://publicita.dotaceeu.cz</a:t>
            </a:r>
            <a:r>
              <a:rPr lang="cs-CZ" sz="2000" dirty="0"/>
              <a:t> </a:t>
            </a:r>
          </a:p>
          <a:p>
            <a:pPr>
              <a:lnSpc>
                <a:spcPct val="120000"/>
              </a:lnSpc>
            </a:pPr>
            <a:endParaRPr lang="cs-CZ" sz="2000" dirty="0"/>
          </a:p>
          <a:p>
            <a:pPr marL="0" indent="0">
              <a:lnSpc>
                <a:spcPct val="120000"/>
              </a:lnSpc>
              <a:buNone/>
            </a:pPr>
            <a:endParaRPr lang="cs-CZ" sz="2000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A45C467A-99E5-4432-88CA-86BC70BB7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402" y="2981602"/>
            <a:ext cx="7269481" cy="1440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C74BD308-2E29-4DC9-8544-FC09736E0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402" y="4620769"/>
            <a:ext cx="7109462" cy="1627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84413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47C2FFA1-A651-4714-81D9-0F1EA797E5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662" y="5148131"/>
            <a:ext cx="3024926" cy="114613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7034815-5576-4B11-85EE-0BA7DF342B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19" name="Podnadpis 18">
            <a:extLst>
              <a:ext uri="{FF2B5EF4-FFF2-40B4-BE49-F238E27FC236}">
                <a16:creationId xmlns:a16="http://schemas.microsoft.com/office/drawing/2014/main" id="{8EA2688D-061E-4A4E-9EB7-67E204560C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6" y="2068496"/>
            <a:ext cx="8231737" cy="2601157"/>
          </a:xfrm>
        </p:spPr>
        <p:txBody>
          <a:bodyPr>
            <a:normAutofit/>
          </a:bodyPr>
          <a:lstStyle/>
          <a:p>
            <a:pPr algn="l"/>
            <a:r>
              <a:rPr lang="cs-CZ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   </a:t>
            </a:r>
          </a:p>
          <a:p>
            <a:pPr algn="l"/>
            <a:endParaRPr lang="cs-CZ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r>
              <a:rPr lang="cs-CZ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               PLÁN AKTIVIT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74A1BEA-EE07-48EE-B5BC-7FA8063D98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7350" y="5371441"/>
            <a:ext cx="1923493" cy="63031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B09532C0-6B13-4944-BC33-19AED0639D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527" y="299170"/>
            <a:ext cx="4216893" cy="1067538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82544024-22E0-4C24-9E40-EA95EB1669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9791" y="415679"/>
            <a:ext cx="2234212" cy="91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0775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7EF7B2-B864-4454-9CDB-6D2A1B126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48683"/>
          </a:xfrm>
        </p:spPr>
        <p:txBody>
          <a:bodyPr>
            <a:normAutofit/>
          </a:bodyPr>
          <a:lstStyle/>
          <a:p>
            <a:r>
              <a:rPr lang="cs-CZ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                  PLÁN AKTIVIT PROJEKTU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3BBFD48-54C0-4980-A2A5-2F99FBB0A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16241"/>
            <a:ext cx="8596668" cy="4825121"/>
          </a:xfrm>
        </p:spPr>
        <p:txBody>
          <a:bodyPr/>
          <a:lstStyle/>
          <a:p>
            <a:r>
              <a:rPr lang="cs-CZ" sz="1600" dirty="0"/>
              <a:t>ŘO</a:t>
            </a:r>
            <a:r>
              <a:rPr lang="cs-CZ" dirty="0"/>
              <a:t> </a:t>
            </a:r>
            <a:r>
              <a:rPr lang="cs-CZ" sz="1600" dirty="0"/>
              <a:t>si může vyžádat plán aktivit projektu na období 1-6 měsíců, a to i opakovaně, až na celou dobu realizace projektu</a:t>
            </a:r>
          </a:p>
          <a:p>
            <a:r>
              <a:rPr lang="cs-CZ" sz="1600" dirty="0"/>
              <a:t>Plán aktivit slouží ŘO k provádění neohlášených kontrol realizace projektu pro snížení rizika podvodu</a:t>
            </a:r>
          </a:p>
          <a:p>
            <a:r>
              <a:rPr lang="cs-CZ" sz="1600" dirty="0"/>
              <a:t>Výzva k předložení plánu aktivit a jeho doložení probíhá prostřednictvím depeše v </a:t>
            </a:r>
            <a:r>
              <a:rPr lang="cs-CZ" sz="1600" b="1" dirty="0"/>
              <a:t>MS2014+</a:t>
            </a:r>
          </a:p>
          <a:p>
            <a:r>
              <a:rPr lang="cs-CZ" sz="1600" dirty="0"/>
              <a:t>Příjemce má vždy nejméně 2týdny na zpracování a předložení plánu aktivit</a:t>
            </a:r>
          </a:p>
          <a:p>
            <a:r>
              <a:rPr lang="cs-CZ" sz="1600" dirty="0"/>
              <a:t>Předkládá se ve formě tabulky ve formátu .</a:t>
            </a:r>
            <a:r>
              <a:rPr lang="cs-CZ" sz="1600" dirty="0" err="1"/>
              <a:t>xls</a:t>
            </a:r>
            <a:r>
              <a:rPr lang="cs-CZ" sz="1600" dirty="0"/>
              <a:t> dle vzoru na </a:t>
            </a:r>
            <a:r>
              <a:rPr lang="cs-CZ" sz="1600" dirty="0">
                <a:hlinkClick r:id="rId2"/>
              </a:rPr>
              <a:t>www.esfcr.cz</a:t>
            </a:r>
            <a:r>
              <a:rPr lang="cs-CZ" sz="1600" dirty="0"/>
              <a:t> (složka </a:t>
            </a:r>
            <a:r>
              <a:rPr lang="cs-CZ" sz="1600" i="1" dirty="0"/>
              <a:t>DOKUMENTY</a:t>
            </a:r>
            <a:r>
              <a:rPr lang="cs-CZ" sz="1600" dirty="0"/>
              <a:t>, záložka </a:t>
            </a:r>
            <a:r>
              <a:rPr lang="cs-CZ" sz="1600" i="1" dirty="0"/>
              <a:t>POKYNY K VYPLNĚNÍ ZPRÁVY O REALIZACI),</a:t>
            </a:r>
            <a:r>
              <a:rPr lang="cs-CZ" sz="1600" dirty="0"/>
              <a:t>která je elektronicky podepsaná osobou oprávněnou jednat za příjemce vůči ŘO.</a:t>
            </a:r>
          </a:p>
          <a:p>
            <a:r>
              <a:rPr lang="cs-CZ" sz="1600" dirty="0"/>
              <a:t>Zahrnuje všechny </a:t>
            </a:r>
            <a:r>
              <a:rPr lang="cs-CZ" sz="1600" b="1" dirty="0"/>
              <a:t>skupinové akce pro CS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132944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C6CE44-48B2-4AC8-AFFF-BC778FBB0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                  PLÁN AKTIVIT PROJEKTU VZOR</a:t>
            </a:r>
          </a:p>
        </p:txBody>
      </p:sp>
      <p:graphicFrame>
        <p:nvGraphicFramePr>
          <p:cNvPr id="8" name="Zástupný symbol pro obsah 7">
            <a:extLst>
              <a:ext uri="{FF2B5EF4-FFF2-40B4-BE49-F238E27FC236}">
                <a16:creationId xmlns:a16="http://schemas.microsoft.com/office/drawing/2014/main" id="{25F19764-8070-4481-972E-F1CB9BD95B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8706282"/>
              </p:ext>
            </p:extLst>
          </p:nvPr>
        </p:nvGraphicFramePr>
        <p:xfrm>
          <a:off x="917560" y="1270000"/>
          <a:ext cx="8596312" cy="23165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2522">
                  <a:extLst>
                    <a:ext uri="{9D8B030D-6E8A-4147-A177-3AD203B41FA5}">
                      <a16:colId xmlns:a16="http://schemas.microsoft.com/office/drawing/2014/main" val="3123209885"/>
                    </a:ext>
                  </a:extLst>
                </a:gridCol>
                <a:gridCol w="574662">
                  <a:extLst>
                    <a:ext uri="{9D8B030D-6E8A-4147-A177-3AD203B41FA5}">
                      <a16:colId xmlns:a16="http://schemas.microsoft.com/office/drawing/2014/main" val="756774570"/>
                    </a:ext>
                  </a:extLst>
                </a:gridCol>
                <a:gridCol w="621894">
                  <a:extLst>
                    <a:ext uri="{9D8B030D-6E8A-4147-A177-3AD203B41FA5}">
                      <a16:colId xmlns:a16="http://schemas.microsoft.com/office/drawing/2014/main" val="4057306818"/>
                    </a:ext>
                  </a:extLst>
                </a:gridCol>
                <a:gridCol w="897417">
                  <a:extLst>
                    <a:ext uri="{9D8B030D-6E8A-4147-A177-3AD203B41FA5}">
                      <a16:colId xmlns:a16="http://schemas.microsoft.com/office/drawing/2014/main" val="3281124243"/>
                    </a:ext>
                  </a:extLst>
                </a:gridCol>
                <a:gridCol w="858057">
                  <a:extLst>
                    <a:ext uri="{9D8B030D-6E8A-4147-A177-3AD203B41FA5}">
                      <a16:colId xmlns:a16="http://schemas.microsoft.com/office/drawing/2014/main" val="3734760993"/>
                    </a:ext>
                  </a:extLst>
                </a:gridCol>
                <a:gridCol w="1054859">
                  <a:extLst>
                    <a:ext uri="{9D8B030D-6E8A-4147-A177-3AD203B41FA5}">
                      <a16:colId xmlns:a16="http://schemas.microsoft.com/office/drawing/2014/main" val="1451228753"/>
                    </a:ext>
                  </a:extLst>
                </a:gridCol>
                <a:gridCol w="1054859">
                  <a:extLst>
                    <a:ext uri="{9D8B030D-6E8A-4147-A177-3AD203B41FA5}">
                      <a16:colId xmlns:a16="http://schemas.microsoft.com/office/drawing/2014/main" val="1814787085"/>
                    </a:ext>
                  </a:extLst>
                </a:gridCol>
                <a:gridCol w="1054859">
                  <a:extLst>
                    <a:ext uri="{9D8B030D-6E8A-4147-A177-3AD203B41FA5}">
                      <a16:colId xmlns:a16="http://schemas.microsoft.com/office/drawing/2014/main" val="1424229682"/>
                    </a:ext>
                  </a:extLst>
                </a:gridCol>
                <a:gridCol w="503813">
                  <a:extLst>
                    <a:ext uri="{9D8B030D-6E8A-4147-A177-3AD203B41FA5}">
                      <a16:colId xmlns:a16="http://schemas.microsoft.com/office/drawing/2014/main" val="3529660215"/>
                    </a:ext>
                  </a:extLst>
                </a:gridCol>
                <a:gridCol w="1023370">
                  <a:extLst>
                    <a:ext uri="{9D8B030D-6E8A-4147-A177-3AD203B41FA5}">
                      <a16:colId xmlns:a16="http://schemas.microsoft.com/office/drawing/2014/main" val="4291924324"/>
                    </a:ext>
                  </a:extLst>
                </a:gridCol>
              </a:tblGrid>
              <a:tr h="137083">
                <a:tc gridSpan="2">
                  <a:txBody>
                    <a:bodyPr/>
                    <a:lstStyle/>
                    <a:p>
                      <a:pPr algn="l" fontAlgn="t"/>
                      <a:r>
                        <a:rPr lang="cs-CZ" sz="700" u="none" strike="noStrike">
                          <a:effectLst/>
                        </a:rPr>
                        <a:t>Plán aktivit projektu (akce)</a:t>
                      </a:r>
                      <a:endParaRPr lang="cs-CZ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700" u="none" strike="noStrike">
                          <a:effectLst/>
                        </a:rPr>
                        <a:t> </a:t>
                      </a:r>
                      <a:endParaRPr lang="cs-CZ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700" u="none" strike="noStrike">
                          <a:effectLst/>
                        </a:rPr>
                        <a:t> 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700" u="none" strike="noStrike">
                          <a:effectLst/>
                        </a:rPr>
                        <a:t> 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700" u="none" strike="noStrike">
                          <a:effectLst/>
                        </a:rPr>
                        <a:t> 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700" u="none" strike="noStrike">
                          <a:effectLst/>
                        </a:rPr>
                        <a:t> 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700" u="none" strike="noStrike">
                          <a:effectLst/>
                        </a:rPr>
                        <a:t> 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700" u="none" strike="noStrike">
                          <a:effectLst/>
                        </a:rPr>
                        <a:t> 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700" u="none" strike="noStrike">
                          <a:effectLst/>
                        </a:rPr>
                        <a:t> 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extLst>
                  <a:ext uri="{0D108BD9-81ED-4DB2-BD59-A6C34878D82A}">
                    <a16:rowId xmlns:a16="http://schemas.microsoft.com/office/drawing/2014/main" val="1753797798"/>
                  </a:ext>
                </a:extLst>
              </a:tr>
              <a:tr h="127864">
                <a:tc>
                  <a:txBody>
                    <a:bodyPr/>
                    <a:lstStyle/>
                    <a:p>
                      <a:pPr algn="l" fontAlgn="t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tc>
                  <a:txBody>
                    <a:bodyPr/>
                    <a:lstStyle/>
                    <a:p>
                      <a:pPr algn="l" fontAlgn="t"/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tc>
                  <a:txBody>
                    <a:bodyPr/>
                    <a:lstStyle/>
                    <a:p>
                      <a:pPr algn="l" fontAlgn="t"/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tc>
                  <a:txBody>
                    <a:bodyPr/>
                    <a:lstStyle/>
                    <a:p>
                      <a:pPr algn="l" fontAlgn="t"/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tc>
                  <a:txBody>
                    <a:bodyPr/>
                    <a:lstStyle/>
                    <a:p>
                      <a:pPr algn="l" fontAlgn="t"/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tc>
                  <a:txBody>
                    <a:bodyPr/>
                    <a:lstStyle/>
                    <a:p>
                      <a:pPr algn="l" fontAlgn="t"/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tc>
                  <a:txBody>
                    <a:bodyPr/>
                    <a:lstStyle/>
                    <a:p>
                      <a:pPr algn="l" fontAlgn="t"/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tc>
                  <a:txBody>
                    <a:bodyPr/>
                    <a:lstStyle/>
                    <a:p>
                      <a:pPr algn="l" fontAlgn="t"/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tc>
                  <a:txBody>
                    <a:bodyPr/>
                    <a:lstStyle/>
                    <a:p>
                      <a:pPr algn="l" fontAlgn="t"/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extLst>
                  <a:ext uri="{0D108BD9-81ED-4DB2-BD59-A6C34878D82A}">
                    <a16:rowId xmlns:a16="http://schemas.microsoft.com/office/drawing/2014/main" val="1100411493"/>
                  </a:ext>
                </a:extLst>
              </a:tr>
              <a:tr h="127864">
                <a:tc gridSpan="3">
                  <a:txBody>
                    <a:bodyPr/>
                    <a:lstStyle/>
                    <a:p>
                      <a:pPr algn="l" fontAlgn="t"/>
                      <a:r>
                        <a:rPr lang="cs-CZ" sz="600" u="none" strike="noStrike">
                          <a:effectLst/>
                        </a:rPr>
                        <a:t>Registrační číslo projektu: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tc>
                  <a:txBody>
                    <a:bodyPr/>
                    <a:lstStyle/>
                    <a:p>
                      <a:pPr algn="l" fontAlgn="t"/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tc>
                  <a:txBody>
                    <a:bodyPr/>
                    <a:lstStyle/>
                    <a:p>
                      <a:pPr algn="l" fontAlgn="t"/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tc>
                  <a:txBody>
                    <a:bodyPr/>
                    <a:lstStyle/>
                    <a:p>
                      <a:pPr algn="l" fontAlgn="t"/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tc>
                  <a:txBody>
                    <a:bodyPr/>
                    <a:lstStyle/>
                    <a:p>
                      <a:pPr algn="l" fontAlgn="t"/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tc>
                  <a:txBody>
                    <a:bodyPr/>
                    <a:lstStyle/>
                    <a:p>
                      <a:pPr algn="l" fontAlgn="t"/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extLst>
                  <a:ext uri="{0D108BD9-81ED-4DB2-BD59-A6C34878D82A}">
                    <a16:rowId xmlns:a16="http://schemas.microsoft.com/office/drawing/2014/main" val="3120828832"/>
                  </a:ext>
                </a:extLst>
              </a:tr>
              <a:tr h="127864">
                <a:tc gridSpan="3">
                  <a:txBody>
                    <a:bodyPr/>
                    <a:lstStyle/>
                    <a:p>
                      <a:pPr algn="l" fontAlgn="t"/>
                      <a:r>
                        <a:rPr lang="cs-CZ" sz="600" u="none" strike="noStrike">
                          <a:effectLst/>
                        </a:rPr>
                        <a:t>Název projektu: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tc>
                  <a:txBody>
                    <a:bodyPr/>
                    <a:lstStyle/>
                    <a:p>
                      <a:pPr algn="l" fontAlgn="t"/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tc>
                  <a:txBody>
                    <a:bodyPr/>
                    <a:lstStyle/>
                    <a:p>
                      <a:pPr algn="l" fontAlgn="t"/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tc>
                  <a:txBody>
                    <a:bodyPr/>
                    <a:lstStyle/>
                    <a:p>
                      <a:pPr algn="l" fontAlgn="t"/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tc>
                  <a:txBody>
                    <a:bodyPr/>
                    <a:lstStyle/>
                    <a:p>
                      <a:pPr algn="l" fontAlgn="t"/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tc>
                  <a:txBody>
                    <a:bodyPr/>
                    <a:lstStyle/>
                    <a:p>
                      <a:pPr algn="l" fontAlgn="t"/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extLst>
                  <a:ext uri="{0D108BD9-81ED-4DB2-BD59-A6C34878D82A}">
                    <a16:rowId xmlns:a16="http://schemas.microsoft.com/office/drawing/2014/main" val="3256307024"/>
                  </a:ext>
                </a:extLst>
              </a:tr>
              <a:tr h="127864">
                <a:tc gridSpan="3">
                  <a:txBody>
                    <a:bodyPr/>
                    <a:lstStyle/>
                    <a:p>
                      <a:pPr algn="l" fontAlgn="t"/>
                      <a:r>
                        <a:rPr lang="cs-CZ" sz="600" u="none" strike="noStrike">
                          <a:effectLst/>
                        </a:rPr>
                        <a:t>Název příjemce: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tc>
                  <a:txBody>
                    <a:bodyPr/>
                    <a:lstStyle/>
                    <a:p>
                      <a:pPr algn="l" fontAlgn="t"/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tc>
                  <a:txBody>
                    <a:bodyPr/>
                    <a:lstStyle/>
                    <a:p>
                      <a:pPr algn="l" fontAlgn="t"/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tc>
                  <a:txBody>
                    <a:bodyPr/>
                    <a:lstStyle/>
                    <a:p>
                      <a:pPr algn="l" fontAlgn="t"/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tc>
                  <a:txBody>
                    <a:bodyPr/>
                    <a:lstStyle/>
                    <a:p>
                      <a:pPr algn="l" fontAlgn="t"/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tc>
                  <a:txBody>
                    <a:bodyPr/>
                    <a:lstStyle/>
                    <a:p>
                      <a:pPr algn="l" fontAlgn="t"/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extLst>
                  <a:ext uri="{0D108BD9-81ED-4DB2-BD59-A6C34878D82A}">
                    <a16:rowId xmlns:a16="http://schemas.microsoft.com/office/drawing/2014/main" val="2275530597"/>
                  </a:ext>
                </a:extLst>
              </a:tr>
              <a:tr h="127864">
                <a:tc gridSpan="3">
                  <a:txBody>
                    <a:bodyPr/>
                    <a:lstStyle/>
                    <a:p>
                      <a:pPr algn="l" fontAlgn="t"/>
                      <a:r>
                        <a:rPr lang="pl-PL" sz="600" u="none" strike="noStrike">
                          <a:effectLst/>
                        </a:rPr>
                        <a:t>Období, na které je plán zpracován:</a:t>
                      </a:r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tc>
                  <a:txBody>
                    <a:bodyPr/>
                    <a:lstStyle/>
                    <a:p>
                      <a:pPr algn="l" fontAlgn="t"/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tc>
                  <a:txBody>
                    <a:bodyPr/>
                    <a:lstStyle/>
                    <a:p>
                      <a:pPr algn="l" fontAlgn="t"/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tc>
                  <a:txBody>
                    <a:bodyPr/>
                    <a:lstStyle/>
                    <a:p>
                      <a:pPr algn="l" fontAlgn="t"/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tc>
                  <a:txBody>
                    <a:bodyPr/>
                    <a:lstStyle/>
                    <a:p>
                      <a:pPr algn="l" fontAlgn="t"/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tc>
                  <a:txBody>
                    <a:bodyPr/>
                    <a:lstStyle/>
                    <a:p>
                      <a:pPr algn="l" fontAlgn="t"/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extLst>
                  <a:ext uri="{0D108BD9-81ED-4DB2-BD59-A6C34878D82A}">
                    <a16:rowId xmlns:a16="http://schemas.microsoft.com/office/drawing/2014/main" val="1739084973"/>
                  </a:ext>
                </a:extLst>
              </a:tr>
              <a:tr h="127864">
                <a:tc gridSpan="3">
                  <a:txBody>
                    <a:bodyPr/>
                    <a:lstStyle/>
                    <a:p>
                      <a:pPr algn="l" fontAlgn="t"/>
                      <a:r>
                        <a:rPr lang="cs-CZ" sz="600" u="none" strike="noStrike">
                          <a:effectLst/>
                        </a:rPr>
                        <a:t>Datum zpracování plánu, resp. aktualizace plánu: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tc>
                  <a:txBody>
                    <a:bodyPr/>
                    <a:lstStyle/>
                    <a:p>
                      <a:pPr algn="l" fontAlgn="t"/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tc>
                  <a:txBody>
                    <a:bodyPr/>
                    <a:lstStyle/>
                    <a:p>
                      <a:pPr algn="l" fontAlgn="t"/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tc>
                  <a:txBody>
                    <a:bodyPr/>
                    <a:lstStyle/>
                    <a:p>
                      <a:pPr algn="l" fontAlgn="t"/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tc>
                  <a:txBody>
                    <a:bodyPr/>
                    <a:lstStyle/>
                    <a:p>
                      <a:pPr algn="l" fontAlgn="t"/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tc>
                  <a:txBody>
                    <a:bodyPr/>
                    <a:lstStyle/>
                    <a:p>
                      <a:pPr algn="l" fontAlgn="t"/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extLst>
                  <a:ext uri="{0D108BD9-81ED-4DB2-BD59-A6C34878D82A}">
                    <a16:rowId xmlns:a16="http://schemas.microsoft.com/office/drawing/2014/main" val="2406232598"/>
                  </a:ext>
                </a:extLst>
              </a:tr>
              <a:tr h="127864">
                <a:tc>
                  <a:txBody>
                    <a:bodyPr/>
                    <a:lstStyle/>
                    <a:p>
                      <a:pPr algn="l" fontAlgn="t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tc>
                  <a:txBody>
                    <a:bodyPr/>
                    <a:lstStyle/>
                    <a:p>
                      <a:pPr algn="l" fontAlgn="t"/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tc>
                  <a:txBody>
                    <a:bodyPr/>
                    <a:lstStyle/>
                    <a:p>
                      <a:pPr algn="l" fontAlgn="t"/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tc>
                  <a:txBody>
                    <a:bodyPr/>
                    <a:lstStyle/>
                    <a:p>
                      <a:pPr algn="l" fontAlgn="t"/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tc>
                  <a:txBody>
                    <a:bodyPr/>
                    <a:lstStyle/>
                    <a:p>
                      <a:pPr algn="l" fontAlgn="t"/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tc>
                  <a:txBody>
                    <a:bodyPr/>
                    <a:lstStyle/>
                    <a:p>
                      <a:pPr algn="l" fontAlgn="t"/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tc>
                  <a:txBody>
                    <a:bodyPr/>
                    <a:lstStyle/>
                    <a:p>
                      <a:pPr algn="l" fontAlgn="t"/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tc>
                  <a:txBody>
                    <a:bodyPr/>
                    <a:lstStyle/>
                    <a:p>
                      <a:pPr algn="l" fontAlgn="t"/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tc>
                  <a:txBody>
                    <a:bodyPr/>
                    <a:lstStyle/>
                    <a:p>
                      <a:pPr algn="l" fontAlgn="t"/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extLst>
                  <a:ext uri="{0D108BD9-81ED-4DB2-BD59-A6C34878D82A}">
                    <a16:rowId xmlns:a16="http://schemas.microsoft.com/office/drawing/2014/main" val="407349433"/>
                  </a:ext>
                </a:extLst>
              </a:tr>
              <a:tr h="767184">
                <a:tc>
                  <a:txBody>
                    <a:bodyPr/>
                    <a:lstStyle/>
                    <a:p>
                      <a:pPr algn="l" fontAlgn="t"/>
                      <a:r>
                        <a:rPr lang="cs-CZ" sz="600" u="none" strike="noStrike">
                          <a:effectLst/>
                        </a:rPr>
                        <a:t>Datum akce </a:t>
                      </a:r>
                      <a:br>
                        <a:rPr lang="cs-CZ" sz="600" u="none" strike="noStrike">
                          <a:effectLst/>
                        </a:rPr>
                      </a:br>
                      <a:r>
                        <a:rPr lang="cs-CZ" sz="600" u="none" strike="noStrike">
                          <a:effectLst/>
                        </a:rPr>
                        <a:t>(den. měsíc. rok)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600" u="none" strike="noStrike">
                          <a:effectLst/>
                        </a:rPr>
                        <a:t>Čas zahájení akce </a:t>
                      </a:r>
                      <a:br>
                        <a:rPr lang="cs-CZ" sz="600" u="none" strike="noStrike">
                          <a:effectLst/>
                        </a:rPr>
                      </a:br>
                      <a:r>
                        <a:rPr lang="cs-CZ" sz="600" u="none" strike="noStrike">
                          <a:effectLst/>
                        </a:rPr>
                        <a:t>(hodiny:minuty)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600" u="none" strike="noStrike">
                          <a:effectLst/>
                        </a:rPr>
                        <a:t>Čas ukončení akce</a:t>
                      </a:r>
                      <a:br>
                        <a:rPr lang="cs-CZ" sz="600" u="none" strike="noStrike">
                          <a:effectLst/>
                        </a:rPr>
                      </a:br>
                      <a:r>
                        <a:rPr lang="cs-CZ" sz="600" u="none" strike="noStrike">
                          <a:effectLst/>
                        </a:rPr>
                        <a:t>(hodiny:minuty)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600" u="none" strike="noStrike">
                          <a:effectLst/>
                        </a:rPr>
                        <a:t>Plánovaný čas pro přestávky (přerušení akce) v délce více než 15 minut </a:t>
                      </a:r>
                      <a:br>
                        <a:rPr lang="cs-CZ" sz="600" u="none" strike="noStrike">
                          <a:effectLst/>
                        </a:rPr>
                      </a:br>
                      <a:r>
                        <a:rPr lang="cs-CZ" sz="600" u="none" strike="noStrike">
                          <a:effectLst/>
                        </a:rPr>
                        <a:t>(hodiny:minuty - hodiny:minuty)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600" u="none" strike="noStrike">
                          <a:effectLst/>
                        </a:rPr>
                        <a:t>Název akce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600" u="none" strike="noStrike" dirty="0">
                          <a:effectLst/>
                        </a:rPr>
                        <a:t>Krátký popis obsahu akce</a:t>
                      </a:r>
                      <a:endParaRPr lang="cs-CZ" sz="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600" u="none" strike="noStrike">
                          <a:effectLst/>
                        </a:rPr>
                        <a:t>Místo konání akce (obec)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600" u="none" strike="noStrike">
                          <a:effectLst/>
                        </a:rPr>
                        <a:t>Místo konání akce (ulice, číslo popisné, označení místnosti)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600" u="none" strike="noStrike">
                          <a:effectLst/>
                        </a:rPr>
                        <a:t>Realizátor akce </a:t>
                      </a:r>
                      <a:br>
                        <a:rPr lang="cs-CZ" sz="600" u="none" strike="noStrike">
                          <a:effectLst/>
                        </a:rPr>
                      </a:br>
                      <a:r>
                        <a:rPr lang="cs-CZ" sz="600" u="none" strike="noStrike">
                          <a:effectLst/>
                        </a:rPr>
                        <a:t>(název subjektu)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600" u="none" strike="noStrike">
                          <a:effectLst/>
                        </a:rPr>
                        <a:t>Jedná se o akci pouze pro cílovou skupinu projektu, nebo i pro další osoby?</a:t>
                      </a:r>
                      <a:br>
                        <a:rPr lang="cs-CZ" sz="600" u="none" strike="noStrike">
                          <a:effectLst/>
                        </a:rPr>
                      </a:br>
                      <a:r>
                        <a:rPr lang="cs-CZ" sz="600" u="none" strike="noStrike">
                          <a:effectLst/>
                        </a:rPr>
                        <a:t>(ano/ne)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extLst>
                  <a:ext uri="{0D108BD9-81ED-4DB2-BD59-A6C34878D82A}">
                    <a16:rowId xmlns:a16="http://schemas.microsoft.com/office/drawing/2014/main" val="2991050288"/>
                  </a:ext>
                </a:extLst>
              </a:tr>
              <a:tr h="127864">
                <a:tc>
                  <a:txBody>
                    <a:bodyPr/>
                    <a:lstStyle/>
                    <a:p>
                      <a:pPr algn="l" fontAlgn="t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tc>
                  <a:txBody>
                    <a:bodyPr/>
                    <a:lstStyle/>
                    <a:p>
                      <a:pPr algn="l" fontAlgn="t"/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tc>
                  <a:txBody>
                    <a:bodyPr/>
                    <a:lstStyle/>
                    <a:p>
                      <a:pPr algn="l" fontAlgn="t"/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tc>
                  <a:txBody>
                    <a:bodyPr/>
                    <a:lstStyle/>
                    <a:p>
                      <a:pPr algn="l" fontAlgn="t"/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tc>
                  <a:txBody>
                    <a:bodyPr/>
                    <a:lstStyle/>
                    <a:p>
                      <a:pPr algn="l" fontAlgn="t"/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tc>
                  <a:txBody>
                    <a:bodyPr/>
                    <a:lstStyle/>
                    <a:p>
                      <a:pPr algn="l" fontAlgn="t"/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tc>
                  <a:txBody>
                    <a:bodyPr/>
                    <a:lstStyle/>
                    <a:p>
                      <a:pPr algn="l" fontAlgn="t"/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tc>
                  <a:txBody>
                    <a:bodyPr/>
                    <a:lstStyle/>
                    <a:p>
                      <a:pPr algn="l" fontAlgn="t"/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tc>
                  <a:txBody>
                    <a:bodyPr/>
                    <a:lstStyle/>
                    <a:p>
                      <a:pPr algn="l" fontAlgn="t"/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extLst>
                  <a:ext uri="{0D108BD9-81ED-4DB2-BD59-A6C34878D82A}">
                    <a16:rowId xmlns:a16="http://schemas.microsoft.com/office/drawing/2014/main" val="3743955940"/>
                  </a:ext>
                </a:extLst>
              </a:tr>
              <a:tr h="127864">
                <a:tc>
                  <a:txBody>
                    <a:bodyPr/>
                    <a:lstStyle/>
                    <a:p>
                      <a:pPr algn="l" fontAlgn="t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tc>
                  <a:txBody>
                    <a:bodyPr/>
                    <a:lstStyle/>
                    <a:p>
                      <a:pPr algn="l" fontAlgn="t"/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tc>
                  <a:txBody>
                    <a:bodyPr/>
                    <a:lstStyle/>
                    <a:p>
                      <a:pPr algn="l" fontAlgn="t"/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tc>
                  <a:txBody>
                    <a:bodyPr/>
                    <a:lstStyle/>
                    <a:p>
                      <a:pPr algn="l" fontAlgn="t"/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tc>
                  <a:txBody>
                    <a:bodyPr/>
                    <a:lstStyle/>
                    <a:p>
                      <a:pPr algn="l" fontAlgn="t"/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tc>
                  <a:txBody>
                    <a:bodyPr/>
                    <a:lstStyle/>
                    <a:p>
                      <a:pPr algn="l" fontAlgn="t"/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tc>
                  <a:txBody>
                    <a:bodyPr/>
                    <a:lstStyle/>
                    <a:p>
                      <a:pPr algn="l" fontAlgn="t"/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tc>
                  <a:txBody>
                    <a:bodyPr/>
                    <a:lstStyle/>
                    <a:p>
                      <a:pPr algn="l" fontAlgn="t"/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tc>
                  <a:txBody>
                    <a:bodyPr/>
                    <a:lstStyle/>
                    <a:p>
                      <a:pPr algn="l" fontAlgn="t"/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extLst>
                  <a:ext uri="{0D108BD9-81ED-4DB2-BD59-A6C34878D82A}">
                    <a16:rowId xmlns:a16="http://schemas.microsoft.com/office/drawing/2014/main" val="2148371606"/>
                  </a:ext>
                </a:extLst>
              </a:tr>
              <a:tr h="127864">
                <a:tc>
                  <a:txBody>
                    <a:bodyPr/>
                    <a:lstStyle/>
                    <a:p>
                      <a:pPr algn="l" fontAlgn="t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tc>
                  <a:txBody>
                    <a:bodyPr/>
                    <a:lstStyle/>
                    <a:p>
                      <a:pPr algn="l" fontAlgn="t"/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tc>
                  <a:txBody>
                    <a:bodyPr/>
                    <a:lstStyle/>
                    <a:p>
                      <a:pPr algn="l" fontAlgn="t"/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tc>
                  <a:txBody>
                    <a:bodyPr/>
                    <a:lstStyle/>
                    <a:p>
                      <a:pPr algn="l" fontAlgn="t"/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tc>
                  <a:txBody>
                    <a:bodyPr/>
                    <a:lstStyle/>
                    <a:p>
                      <a:pPr algn="l" fontAlgn="t"/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tc>
                  <a:txBody>
                    <a:bodyPr/>
                    <a:lstStyle/>
                    <a:p>
                      <a:pPr algn="l" fontAlgn="t"/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tc>
                  <a:txBody>
                    <a:bodyPr/>
                    <a:lstStyle/>
                    <a:p>
                      <a:pPr algn="l" fontAlgn="t"/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tc>
                  <a:txBody>
                    <a:bodyPr/>
                    <a:lstStyle/>
                    <a:p>
                      <a:pPr algn="l" fontAlgn="t"/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tc>
                  <a:txBody>
                    <a:bodyPr/>
                    <a:lstStyle/>
                    <a:p>
                      <a:pPr algn="l" fontAlgn="t"/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extLst>
                  <a:ext uri="{0D108BD9-81ED-4DB2-BD59-A6C34878D82A}">
                    <a16:rowId xmlns:a16="http://schemas.microsoft.com/office/drawing/2014/main" val="3403578640"/>
                  </a:ext>
                </a:extLst>
              </a:tr>
              <a:tr h="133676">
                <a:tc>
                  <a:txBody>
                    <a:bodyPr/>
                    <a:lstStyle/>
                    <a:p>
                      <a:pPr algn="l" fontAlgn="t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600" u="none" strike="noStrike" dirty="0">
                          <a:effectLst/>
                        </a:rPr>
                        <a:t> 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extLst>
                  <a:ext uri="{0D108BD9-81ED-4DB2-BD59-A6C34878D82A}">
                    <a16:rowId xmlns:a16="http://schemas.microsoft.com/office/drawing/2014/main" val="3123972657"/>
                  </a:ext>
                </a:extLst>
              </a:tr>
            </a:tbl>
          </a:graphicData>
        </a:graphic>
      </p:graphicFrame>
      <p:graphicFrame>
        <p:nvGraphicFramePr>
          <p:cNvPr id="9" name="Tabulka 8">
            <a:extLst>
              <a:ext uri="{FF2B5EF4-FFF2-40B4-BE49-F238E27FC236}">
                <a16:creationId xmlns:a16="http://schemas.microsoft.com/office/drawing/2014/main" id="{DBD04C4D-7677-46D8-A6B8-8FDF3D973B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3894284"/>
              </p:ext>
            </p:extLst>
          </p:nvPr>
        </p:nvGraphicFramePr>
        <p:xfrm>
          <a:off x="917560" y="3673713"/>
          <a:ext cx="8596312" cy="19142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49342">
                  <a:extLst>
                    <a:ext uri="{9D8B030D-6E8A-4147-A177-3AD203B41FA5}">
                      <a16:colId xmlns:a16="http://schemas.microsoft.com/office/drawing/2014/main" val="2479206457"/>
                    </a:ext>
                  </a:extLst>
                </a:gridCol>
                <a:gridCol w="1111346">
                  <a:extLst>
                    <a:ext uri="{9D8B030D-6E8A-4147-A177-3AD203B41FA5}">
                      <a16:colId xmlns:a16="http://schemas.microsoft.com/office/drawing/2014/main" val="2451505767"/>
                    </a:ext>
                  </a:extLst>
                </a:gridCol>
                <a:gridCol w="1614777">
                  <a:extLst>
                    <a:ext uri="{9D8B030D-6E8A-4147-A177-3AD203B41FA5}">
                      <a16:colId xmlns:a16="http://schemas.microsoft.com/office/drawing/2014/main" val="2002356501"/>
                    </a:ext>
                  </a:extLst>
                </a:gridCol>
                <a:gridCol w="1614777">
                  <a:extLst>
                    <a:ext uri="{9D8B030D-6E8A-4147-A177-3AD203B41FA5}">
                      <a16:colId xmlns:a16="http://schemas.microsoft.com/office/drawing/2014/main" val="2019539776"/>
                    </a:ext>
                  </a:extLst>
                </a:gridCol>
                <a:gridCol w="1747758">
                  <a:extLst>
                    <a:ext uri="{9D8B030D-6E8A-4147-A177-3AD203B41FA5}">
                      <a16:colId xmlns:a16="http://schemas.microsoft.com/office/drawing/2014/main" val="2648435342"/>
                    </a:ext>
                  </a:extLst>
                </a:gridCol>
                <a:gridCol w="1358312">
                  <a:extLst>
                    <a:ext uri="{9D8B030D-6E8A-4147-A177-3AD203B41FA5}">
                      <a16:colId xmlns:a16="http://schemas.microsoft.com/office/drawing/2014/main" val="2738099030"/>
                    </a:ext>
                  </a:extLst>
                </a:gridCol>
              </a:tblGrid>
              <a:tr h="109754">
                <a:tc gridSpan="2">
                  <a:txBody>
                    <a:bodyPr/>
                    <a:lstStyle/>
                    <a:p>
                      <a:pPr algn="l" fontAlgn="t"/>
                      <a:r>
                        <a:rPr lang="cs-CZ" sz="800" u="none" strike="noStrike">
                          <a:effectLst/>
                        </a:rPr>
                        <a:t>Plán aktivit projektu (poskytované služby)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9" marR="5699" marT="5699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u="none" strike="noStrike">
                          <a:effectLst/>
                        </a:rPr>
                        <a:t> 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9" marR="5699" marT="569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u="none" strike="noStrike">
                          <a:effectLst/>
                        </a:rPr>
                        <a:t> 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9" marR="5699" marT="569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u="none" strike="noStrike">
                          <a:effectLst/>
                        </a:rPr>
                        <a:t> 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9" marR="5699" marT="569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u="none" strike="noStrike">
                          <a:effectLst/>
                        </a:rPr>
                        <a:t> 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9" marR="5699" marT="5699" marB="0"/>
                </a:tc>
                <a:extLst>
                  <a:ext uri="{0D108BD9-81ED-4DB2-BD59-A6C34878D82A}">
                    <a16:rowId xmlns:a16="http://schemas.microsoft.com/office/drawing/2014/main" val="2719364988"/>
                  </a:ext>
                </a:extLst>
              </a:tr>
              <a:tr h="96648">
                <a:tc>
                  <a:txBody>
                    <a:bodyPr/>
                    <a:lstStyle/>
                    <a:p>
                      <a:pPr algn="l" fontAlgn="t"/>
                      <a:r>
                        <a:rPr lang="cs-CZ" sz="700" u="none" strike="noStrike">
                          <a:effectLst/>
                        </a:rPr>
                        <a:t> 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9" marR="5699" marT="5699" marB="0"/>
                </a:tc>
                <a:tc>
                  <a:txBody>
                    <a:bodyPr/>
                    <a:lstStyle/>
                    <a:p>
                      <a:pPr algn="l" fontAlgn="t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9" marR="5699" marT="5699" marB="0"/>
                </a:tc>
                <a:tc>
                  <a:txBody>
                    <a:bodyPr/>
                    <a:lstStyle/>
                    <a:p>
                      <a:pPr algn="l" fontAlgn="t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9" marR="5699" marT="5699" marB="0"/>
                </a:tc>
                <a:tc>
                  <a:txBody>
                    <a:bodyPr/>
                    <a:lstStyle/>
                    <a:p>
                      <a:pPr algn="l" fontAlgn="t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9" marR="5699" marT="5699" marB="0"/>
                </a:tc>
                <a:tc>
                  <a:txBody>
                    <a:bodyPr/>
                    <a:lstStyle/>
                    <a:p>
                      <a:pPr algn="l" fontAlgn="t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9" marR="5699" marT="569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700" u="none" strike="noStrike">
                          <a:effectLst/>
                        </a:rPr>
                        <a:t> 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9" marR="5699" marT="5699" marB="0"/>
                </a:tc>
                <a:extLst>
                  <a:ext uri="{0D108BD9-81ED-4DB2-BD59-A6C34878D82A}">
                    <a16:rowId xmlns:a16="http://schemas.microsoft.com/office/drawing/2014/main" val="2371581535"/>
                  </a:ext>
                </a:extLst>
              </a:tr>
              <a:tr h="96648">
                <a:tc gridSpan="3">
                  <a:txBody>
                    <a:bodyPr/>
                    <a:lstStyle/>
                    <a:p>
                      <a:pPr algn="l" fontAlgn="t"/>
                      <a:r>
                        <a:rPr lang="cs-CZ" sz="700" u="none" strike="noStrike">
                          <a:effectLst/>
                        </a:rPr>
                        <a:t>Registrační číslo projektu: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9" marR="5699" marT="5699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9" marR="5699" marT="5699" marB="0"/>
                </a:tc>
                <a:tc>
                  <a:txBody>
                    <a:bodyPr/>
                    <a:lstStyle/>
                    <a:p>
                      <a:pPr algn="l" fontAlgn="t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9" marR="5699" marT="569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700" u="none" strike="noStrike">
                          <a:effectLst/>
                        </a:rPr>
                        <a:t> 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9" marR="5699" marT="5699" marB="0"/>
                </a:tc>
                <a:extLst>
                  <a:ext uri="{0D108BD9-81ED-4DB2-BD59-A6C34878D82A}">
                    <a16:rowId xmlns:a16="http://schemas.microsoft.com/office/drawing/2014/main" val="1404951149"/>
                  </a:ext>
                </a:extLst>
              </a:tr>
              <a:tr h="96648">
                <a:tc gridSpan="3">
                  <a:txBody>
                    <a:bodyPr/>
                    <a:lstStyle/>
                    <a:p>
                      <a:pPr algn="l" fontAlgn="t"/>
                      <a:r>
                        <a:rPr lang="cs-CZ" sz="700" u="none" strike="noStrike">
                          <a:effectLst/>
                        </a:rPr>
                        <a:t>Název projektu: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9" marR="5699" marT="5699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9" marR="5699" marT="5699" marB="0"/>
                </a:tc>
                <a:tc>
                  <a:txBody>
                    <a:bodyPr/>
                    <a:lstStyle/>
                    <a:p>
                      <a:pPr algn="l" fontAlgn="t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9" marR="5699" marT="569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700" u="none" strike="noStrike">
                          <a:effectLst/>
                        </a:rPr>
                        <a:t> 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9" marR="5699" marT="5699" marB="0"/>
                </a:tc>
                <a:extLst>
                  <a:ext uri="{0D108BD9-81ED-4DB2-BD59-A6C34878D82A}">
                    <a16:rowId xmlns:a16="http://schemas.microsoft.com/office/drawing/2014/main" val="1281451041"/>
                  </a:ext>
                </a:extLst>
              </a:tr>
              <a:tr h="96648">
                <a:tc gridSpan="3">
                  <a:txBody>
                    <a:bodyPr/>
                    <a:lstStyle/>
                    <a:p>
                      <a:pPr algn="l" fontAlgn="t"/>
                      <a:r>
                        <a:rPr lang="cs-CZ" sz="700" u="none" strike="noStrike">
                          <a:effectLst/>
                        </a:rPr>
                        <a:t>Název příjemce: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9" marR="5699" marT="5699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9" marR="5699" marT="5699" marB="0"/>
                </a:tc>
                <a:tc>
                  <a:txBody>
                    <a:bodyPr/>
                    <a:lstStyle/>
                    <a:p>
                      <a:pPr algn="l" fontAlgn="t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9" marR="5699" marT="569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700" u="none" strike="noStrike">
                          <a:effectLst/>
                        </a:rPr>
                        <a:t> 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9" marR="5699" marT="5699" marB="0"/>
                </a:tc>
                <a:extLst>
                  <a:ext uri="{0D108BD9-81ED-4DB2-BD59-A6C34878D82A}">
                    <a16:rowId xmlns:a16="http://schemas.microsoft.com/office/drawing/2014/main" val="484002312"/>
                  </a:ext>
                </a:extLst>
              </a:tr>
              <a:tr h="96648">
                <a:tc gridSpan="3">
                  <a:txBody>
                    <a:bodyPr/>
                    <a:lstStyle/>
                    <a:p>
                      <a:pPr algn="l" fontAlgn="t"/>
                      <a:r>
                        <a:rPr lang="pl-PL" sz="700" u="none" strike="noStrike">
                          <a:effectLst/>
                        </a:rPr>
                        <a:t>Období, na které je plán zpracován:</a:t>
                      </a:r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9" marR="5699" marT="5699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9" marR="5699" marT="5699" marB="0"/>
                </a:tc>
                <a:tc>
                  <a:txBody>
                    <a:bodyPr/>
                    <a:lstStyle/>
                    <a:p>
                      <a:pPr algn="l" fontAlgn="t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9" marR="5699" marT="569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700" u="none" strike="noStrike">
                          <a:effectLst/>
                        </a:rPr>
                        <a:t> 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9" marR="5699" marT="5699" marB="0"/>
                </a:tc>
                <a:extLst>
                  <a:ext uri="{0D108BD9-81ED-4DB2-BD59-A6C34878D82A}">
                    <a16:rowId xmlns:a16="http://schemas.microsoft.com/office/drawing/2014/main" val="2873188776"/>
                  </a:ext>
                </a:extLst>
              </a:tr>
              <a:tr h="96648">
                <a:tc gridSpan="3">
                  <a:txBody>
                    <a:bodyPr/>
                    <a:lstStyle/>
                    <a:p>
                      <a:pPr algn="l" fontAlgn="t"/>
                      <a:r>
                        <a:rPr lang="cs-CZ" sz="700" u="none" strike="noStrike">
                          <a:effectLst/>
                        </a:rPr>
                        <a:t>Datum zpracování plánu, resp. aktualizace plánu: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9" marR="5699" marT="5699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9" marR="5699" marT="5699" marB="0"/>
                </a:tc>
                <a:tc>
                  <a:txBody>
                    <a:bodyPr/>
                    <a:lstStyle/>
                    <a:p>
                      <a:pPr algn="l" fontAlgn="t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9" marR="5699" marT="569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700" u="none" strike="noStrike">
                          <a:effectLst/>
                        </a:rPr>
                        <a:t> 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9" marR="5699" marT="5699" marB="0"/>
                </a:tc>
                <a:extLst>
                  <a:ext uri="{0D108BD9-81ED-4DB2-BD59-A6C34878D82A}">
                    <a16:rowId xmlns:a16="http://schemas.microsoft.com/office/drawing/2014/main" val="105626285"/>
                  </a:ext>
                </a:extLst>
              </a:tr>
              <a:tr h="96648">
                <a:tc>
                  <a:txBody>
                    <a:bodyPr/>
                    <a:lstStyle/>
                    <a:p>
                      <a:pPr algn="l" fontAlgn="t"/>
                      <a:r>
                        <a:rPr lang="cs-CZ" sz="700" u="none" strike="noStrike">
                          <a:effectLst/>
                        </a:rPr>
                        <a:t> 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9" marR="5699" marT="5699" marB="0"/>
                </a:tc>
                <a:tc>
                  <a:txBody>
                    <a:bodyPr/>
                    <a:lstStyle/>
                    <a:p>
                      <a:pPr algn="l" fontAlgn="t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9" marR="5699" marT="5699" marB="0"/>
                </a:tc>
                <a:tc>
                  <a:txBody>
                    <a:bodyPr/>
                    <a:lstStyle/>
                    <a:p>
                      <a:pPr algn="l" fontAlgn="t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9" marR="5699" marT="5699" marB="0"/>
                </a:tc>
                <a:tc>
                  <a:txBody>
                    <a:bodyPr/>
                    <a:lstStyle/>
                    <a:p>
                      <a:pPr algn="l" fontAlgn="t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9" marR="5699" marT="5699" marB="0"/>
                </a:tc>
                <a:tc>
                  <a:txBody>
                    <a:bodyPr/>
                    <a:lstStyle/>
                    <a:p>
                      <a:pPr algn="l" fontAlgn="t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9" marR="5699" marT="569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700" u="none" strike="noStrike">
                          <a:effectLst/>
                        </a:rPr>
                        <a:t> 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9" marR="5699" marT="5699" marB="0"/>
                </a:tc>
                <a:extLst>
                  <a:ext uri="{0D108BD9-81ED-4DB2-BD59-A6C34878D82A}">
                    <a16:rowId xmlns:a16="http://schemas.microsoft.com/office/drawing/2014/main" val="3108972061"/>
                  </a:ext>
                </a:extLst>
              </a:tr>
              <a:tr h="280140">
                <a:tc>
                  <a:txBody>
                    <a:bodyPr/>
                    <a:lstStyle/>
                    <a:p>
                      <a:pPr algn="l" fontAlgn="t"/>
                      <a:r>
                        <a:rPr lang="cs-CZ" sz="700" u="none" strike="noStrike">
                          <a:effectLst/>
                        </a:rPr>
                        <a:t>Název provozovny</a:t>
                      </a:r>
                      <a:endParaRPr lang="cs-CZ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9" marR="5699" marT="569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700" u="none" strike="noStrike">
                          <a:effectLst/>
                        </a:rPr>
                        <a:t>Krátký popis poskytovaných služeb</a:t>
                      </a:r>
                      <a:endParaRPr lang="cs-CZ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9" marR="5699" marT="569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700" u="none" strike="noStrike">
                          <a:effectLst/>
                        </a:rPr>
                        <a:t>Adresa poskytovaných služeb (obec)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9" marR="5699" marT="569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700" u="none" strike="noStrike">
                          <a:effectLst/>
                        </a:rPr>
                        <a:t>Adresa poskytovaných služeb (ulice, číslo popisné, označení místnosti)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9" marR="5699" marT="569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700" u="none" strike="noStrike">
                          <a:effectLst/>
                        </a:rPr>
                        <a:t>Specifikace provozní doby (dny v týdnu a přesná otevírací doba, včetně případných přestávek v jednotlivých dnech)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9" marR="5699" marT="569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700" u="none" strike="noStrike">
                          <a:effectLst/>
                        </a:rPr>
                        <a:t>Provozovatel </a:t>
                      </a:r>
                      <a:br>
                        <a:rPr lang="cs-CZ" sz="700" u="none" strike="noStrike">
                          <a:effectLst/>
                        </a:rPr>
                      </a:br>
                      <a:r>
                        <a:rPr lang="cs-CZ" sz="700" u="none" strike="noStrike">
                          <a:effectLst/>
                        </a:rPr>
                        <a:t>(název subjektu)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9" marR="5699" marT="5699" marB="0"/>
                </a:tc>
                <a:extLst>
                  <a:ext uri="{0D108BD9-81ED-4DB2-BD59-A6C34878D82A}">
                    <a16:rowId xmlns:a16="http://schemas.microsoft.com/office/drawing/2014/main" val="4243036385"/>
                  </a:ext>
                </a:extLst>
              </a:tr>
              <a:tr h="96648">
                <a:tc>
                  <a:txBody>
                    <a:bodyPr/>
                    <a:lstStyle/>
                    <a:p>
                      <a:pPr algn="l" fontAlgn="t"/>
                      <a:r>
                        <a:rPr lang="cs-CZ" sz="700" u="none" strike="noStrike">
                          <a:effectLst/>
                        </a:rPr>
                        <a:t> 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9" marR="5699" marT="5699" marB="0"/>
                </a:tc>
                <a:tc>
                  <a:txBody>
                    <a:bodyPr/>
                    <a:lstStyle/>
                    <a:p>
                      <a:pPr algn="l" fontAlgn="t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9" marR="5699" marT="5699" marB="0"/>
                </a:tc>
                <a:tc>
                  <a:txBody>
                    <a:bodyPr/>
                    <a:lstStyle/>
                    <a:p>
                      <a:pPr algn="l" fontAlgn="t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9" marR="5699" marT="5699" marB="0"/>
                </a:tc>
                <a:tc>
                  <a:txBody>
                    <a:bodyPr/>
                    <a:lstStyle/>
                    <a:p>
                      <a:pPr algn="l" fontAlgn="t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9" marR="5699" marT="5699" marB="0"/>
                </a:tc>
                <a:tc>
                  <a:txBody>
                    <a:bodyPr/>
                    <a:lstStyle/>
                    <a:p>
                      <a:pPr algn="l" fontAlgn="t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9" marR="5699" marT="569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700" u="none" strike="noStrike">
                          <a:effectLst/>
                        </a:rPr>
                        <a:t> 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9" marR="5699" marT="5699" marB="0"/>
                </a:tc>
                <a:extLst>
                  <a:ext uri="{0D108BD9-81ED-4DB2-BD59-A6C34878D82A}">
                    <a16:rowId xmlns:a16="http://schemas.microsoft.com/office/drawing/2014/main" val="4097766375"/>
                  </a:ext>
                </a:extLst>
              </a:tr>
              <a:tr h="96648">
                <a:tc>
                  <a:txBody>
                    <a:bodyPr/>
                    <a:lstStyle/>
                    <a:p>
                      <a:pPr algn="l" fontAlgn="t"/>
                      <a:r>
                        <a:rPr lang="cs-CZ" sz="700" u="none" strike="noStrike">
                          <a:effectLst/>
                        </a:rPr>
                        <a:t> 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9" marR="5699" marT="5699" marB="0"/>
                </a:tc>
                <a:tc>
                  <a:txBody>
                    <a:bodyPr/>
                    <a:lstStyle/>
                    <a:p>
                      <a:pPr algn="l" fontAlgn="t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9" marR="5699" marT="5699" marB="0"/>
                </a:tc>
                <a:tc>
                  <a:txBody>
                    <a:bodyPr/>
                    <a:lstStyle/>
                    <a:p>
                      <a:pPr algn="l" fontAlgn="t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9" marR="5699" marT="5699" marB="0"/>
                </a:tc>
                <a:tc>
                  <a:txBody>
                    <a:bodyPr/>
                    <a:lstStyle/>
                    <a:p>
                      <a:pPr algn="l" fontAlgn="t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9" marR="5699" marT="5699" marB="0"/>
                </a:tc>
                <a:tc>
                  <a:txBody>
                    <a:bodyPr/>
                    <a:lstStyle/>
                    <a:p>
                      <a:pPr algn="l" fontAlgn="t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9" marR="5699" marT="569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700" u="none" strike="noStrike">
                          <a:effectLst/>
                        </a:rPr>
                        <a:t> 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9" marR="5699" marT="5699" marB="0"/>
                </a:tc>
                <a:extLst>
                  <a:ext uri="{0D108BD9-81ED-4DB2-BD59-A6C34878D82A}">
                    <a16:rowId xmlns:a16="http://schemas.microsoft.com/office/drawing/2014/main" val="3846877437"/>
                  </a:ext>
                </a:extLst>
              </a:tr>
              <a:tr h="96648">
                <a:tc>
                  <a:txBody>
                    <a:bodyPr/>
                    <a:lstStyle/>
                    <a:p>
                      <a:pPr algn="l" fontAlgn="t"/>
                      <a:r>
                        <a:rPr lang="cs-CZ" sz="700" u="none" strike="noStrike">
                          <a:effectLst/>
                        </a:rPr>
                        <a:t> 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9" marR="5699" marT="5699" marB="0"/>
                </a:tc>
                <a:tc>
                  <a:txBody>
                    <a:bodyPr/>
                    <a:lstStyle/>
                    <a:p>
                      <a:pPr algn="l" fontAlgn="t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9" marR="5699" marT="5699" marB="0"/>
                </a:tc>
                <a:tc>
                  <a:txBody>
                    <a:bodyPr/>
                    <a:lstStyle/>
                    <a:p>
                      <a:pPr algn="l" fontAlgn="t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9" marR="5699" marT="5699" marB="0"/>
                </a:tc>
                <a:tc>
                  <a:txBody>
                    <a:bodyPr/>
                    <a:lstStyle/>
                    <a:p>
                      <a:pPr algn="l" fontAlgn="t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9" marR="5699" marT="5699" marB="0"/>
                </a:tc>
                <a:tc>
                  <a:txBody>
                    <a:bodyPr/>
                    <a:lstStyle/>
                    <a:p>
                      <a:pPr algn="l" fontAlgn="t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9" marR="5699" marT="569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700" u="none" strike="noStrike">
                          <a:effectLst/>
                        </a:rPr>
                        <a:t> 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9" marR="5699" marT="5699" marB="0"/>
                </a:tc>
                <a:extLst>
                  <a:ext uri="{0D108BD9-81ED-4DB2-BD59-A6C34878D82A}">
                    <a16:rowId xmlns:a16="http://schemas.microsoft.com/office/drawing/2014/main" val="954969127"/>
                  </a:ext>
                </a:extLst>
              </a:tr>
              <a:tr h="96648">
                <a:tc>
                  <a:txBody>
                    <a:bodyPr/>
                    <a:lstStyle/>
                    <a:p>
                      <a:pPr algn="l" fontAlgn="t"/>
                      <a:r>
                        <a:rPr lang="cs-CZ" sz="700" u="none" strike="noStrike">
                          <a:effectLst/>
                        </a:rPr>
                        <a:t> 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9" marR="5699" marT="5699" marB="0"/>
                </a:tc>
                <a:tc>
                  <a:txBody>
                    <a:bodyPr/>
                    <a:lstStyle/>
                    <a:p>
                      <a:pPr algn="l" fontAlgn="t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9" marR="5699" marT="5699" marB="0"/>
                </a:tc>
                <a:tc>
                  <a:txBody>
                    <a:bodyPr/>
                    <a:lstStyle/>
                    <a:p>
                      <a:pPr algn="l" fontAlgn="t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9" marR="5699" marT="5699" marB="0"/>
                </a:tc>
                <a:tc>
                  <a:txBody>
                    <a:bodyPr/>
                    <a:lstStyle/>
                    <a:p>
                      <a:pPr algn="l" fontAlgn="t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9" marR="5699" marT="5699" marB="0"/>
                </a:tc>
                <a:tc>
                  <a:txBody>
                    <a:bodyPr/>
                    <a:lstStyle/>
                    <a:p>
                      <a:pPr algn="l" fontAlgn="t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9" marR="5699" marT="569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700" u="none" strike="noStrike">
                          <a:effectLst/>
                        </a:rPr>
                        <a:t> 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9" marR="5699" marT="5699" marB="0"/>
                </a:tc>
                <a:extLst>
                  <a:ext uri="{0D108BD9-81ED-4DB2-BD59-A6C34878D82A}">
                    <a16:rowId xmlns:a16="http://schemas.microsoft.com/office/drawing/2014/main" val="118245437"/>
                  </a:ext>
                </a:extLst>
              </a:tr>
              <a:tr h="96648">
                <a:tc>
                  <a:txBody>
                    <a:bodyPr/>
                    <a:lstStyle/>
                    <a:p>
                      <a:pPr algn="l" fontAlgn="t"/>
                      <a:r>
                        <a:rPr lang="cs-CZ" sz="700" u="none" strike="noStrike">
                          <a:effectLst/>
                        </a:rPr>
                        <a:t> 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9" marR="5699" marT="5699" marB="0"/>
                </a:tc>
                <a:tc>
                  <a:txBody>
                    <a:bodyPr/>
                    <a:lstStyle/>
                    <a:p>
                      <a:pPr algn="l" fontAlgn="t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9" marR="5699" marT="5699" marB="0"/>
                </a:tc>
                <a:tc>
                  <a:txBody>
                    <a:bodyPr/>
                    <a:lstStyle/>
                    <a:p>
                      <a:pPr algn="l" fontAlgn="t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9" marR="5699" marT="5699" marB="0"/>
                </a:tc>
                <a:tc>
                  <a:txBody>
                    <a:bodyPr/>
                    <a:lstStyle/>
                    <a:p>
                      <a:pPr algn="l" fontAlgn="t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9" marR="5699" marT="5699" marB="0"/>
                </a:tc>
                <a:tc>
                  <a:txBody>
                    <a:bodyPr/>
                    <a:lstStyle/>
                    <a:p>
                      <a:pPr algn="l" fontAlgn="t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9" marR="5699" marT="569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700" u="none" strike="noStrike">
                          <a:effectLst/>
                        </a:rPr>
                        <a:t> 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9" marR="5699" marT="5699" marB="0"/>
                </a:tc>
                <a:extLst>
                  <a:ext uri="{0D108BD9-81ED-4DB2-BD59-A6C34878D82A}">
                    <a16:rowId xmlns:a16="http://schemas.microsoft.com/office/drawing/2014/main" val="4230168953"/>
                  </a:ext>
                </a:extLst>
              </a:tr>
              <a:tr h="96648">
                <a:tc>
                  <a:txBody>
                    <a:bodyPr/>
                    <a:lstStyle/>
                    <a:p>
                      <a:pPr algn="l" fontAlgn="t"/>
                      <a:r>
                        <a:rPr lang="cs-CZ" sz="700" u="none" strike="noStrike">
                          <a:effectLst/>
                        </a:rPr>
                        <a:t> 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9" marR="5699" marT="569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700" u="none" strike="noStrike">
                          <a:effectLst/>
                        </a:rPr>
                        <a:t> 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9" marR="5699" marT="569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700" u="none" strike="noStrike">
                          <a:effectLst/>
                        </a:rPr>
                        <a:t> 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9" marR="5699" marT="569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700" u="none" strike="noStrike">
                          <a:effectLst/>
                        </a:rPr>
                        <a:t> 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9" marR="5699" marT="569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700" u="none" strike="noStrike">
                          <a:effectLst/>
                        </a:rPr>
                        <a:t> 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9" marR="5699" marT="569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700" u="none" strike="noStrike" dirty="0">
                          <a:effectLst/>
                        </a:rPr>
                        <a:t> </a:t>
                      </a:r>
                      <a:endParaRPr lang="cs-CZ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9" marR="5699" marT="5699" marB="0"/>
                </a:tc>
                <a:extLst>
                  <a:ext uri="{0D108BD9-81ED-4DB2-BD59-A6C34878D82A}">
                    <a16:rowId xmlns:a16="http://schemas.microsoft.com/office/drawing/2014/main" val="21481023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19288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0F67B4-B348-44DD-ABF6-C09B0CCB2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95417"/>
          </a:xfrm>
        </p:spPr>
        <p:txBody>
          <a:bodyPr>
            <a:normAutofit/>
          </a:bodyPr>
          <a:lstStyle/>
          <a:p>
            <a:r>
              <a:rPr lang="cs-CZ" sz="2000" b="1" dirty="0">
                <a:solidFill>
                  <a:schemeClr val="tx1"/>
                </a:solidFill>
              </a:rPr>
              <a:t>                                     ÚDAJE V PLÁNU AKTIVIT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9294E44-FAB2-4838-BFFD-F3F40EE451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4" y="1305017"/>
            <a:ext cx="4184035" cy="4736344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b="1" dirty="0"/>
              <a:t>                 JEDNORÁZOVÉ AKCE</a:t>
            </a:r>
          </a:p>
          <a:p>
            <a:r>
              <a:rPr lang="cs-CZ" sz="1400" dirty="0"/>
              <a:t>Datum akce</a:t>
            </a:r>
          </a:p>
          <a:p>
            <a:r>
              <a:rPr lang="cs-CZ" sz="1400" dirty="0"/>
              <a:t>Čas zahájení akce</a:t>
            </a:r>
          </a:p>
          <a:p>
            <a:r>
              <a:rPr lang="cs-CZ" sz="1400" dirty="0"/>
              <a:t>Čas ukončení akce</a:t>
            </a:r>
          </a:p>
          <a:p>
            <a:r>
              <a:rPr lang="cs-CZ" sz="1400" dirty="0"/>
              <a:t>Plánovaný čas pro přestávky(přerušení akce)v délce více než 15minut</a:t>
            </a:r>
          </a:p>
          <a:p>
            <a:r>
              <a:rPr lang="cs-CZ" sz="1400" dirty="0"/>
              <a:t>Název akce a krátký popis obsahu akce</a:t>
            </a:r>
          </a:p>
          <a:p>
            <a:r>
              <a:rPr lang="cs-CZ" sz="1400" dirty="0"/>
              <a:t>Místo konání akce(obec , ulice , číslo popisné, včetně označení místnosti)</a:t>
            </a:r>
          </a:p>
          <a:p>
            <a:r>
              <a:rPr lang="cs-CZ" sz="1400" dirty="0"/>
              <a:t>Realizátor akce</a:t>
            </a:r>
          </a:p>
          <a:p>
            <a:r>
              <a:rPr lang="cs-CZ" sz="1400" dirty="0"/>
              <a:t>Zda se jedná o akci pouze pro cílovou skupinu projektu, nebo i pro další osoby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E91EEAE9-EC94-46FF-A6E0-1578C8969C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89970" y="1305017"/>
            <a:ext cx="4184034" cy="4736345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         </a:t>
            </a:r>
            <a:r>
              <a:rPr lang="cs-CZ" sz="1600" b="1" dirty="0"/>
              <a:t>PROVOZOVNY,SLUŽBY KLIENTŮM</a:t>
            </a:r>
          </a:p>
          <a:p>
            <a:r>
              <a:rPr lang="cs-CZ" sz="1400" dirty="0"/>
              <a:t>Název provozovny</a:t>
            </a:r>
          </a:p>
          <a:p>
            <a:r>
              <a:rPr lang="cs-CZ" sz="1400" dirty="0"/>
              <a:t>Krátký popis poskytovaných služeb</a:t>
            </a:r>
          </a:p>
          <a:p>
            <a:r>
              <a:rPr lang="cs-CZ" sz="1400" dirty="0"/>
              <a:t>Adresa poskytování služeb(obec, ulice, číslo popisné, včetně označení místnosti)</a:t>
            </a:r>
          </a:p>
          <a:p>
            <a:r>
              <a:rPr lang="cs-CZ" sz="1400" dirty="0"/>
              <a:t>Specifikace provozní doby (dny v týdnu a přesnou otevírací dobu, včetně případných přestávek v jednotlivých dnech)</a:t>
            </a:r>
          </a:p>
          <a:p>
            <a:r>
              <a:rPr lang="cs-CZ" sz="1400" dirty="0"/>
              <a:t>Provozovatel</a:t>
            </a:r>
          </a:p>
          <a:p>
            <a:pPr marL="0" indent="0">
              <a:buNone/>
            </a:pPr>
            <a:endParaRPr lang="cs-CZ" sz="1400" dirty="0"/>
          </a:p>
          <a:p>
            <a:endParaRPr lang="cs-CZ" sz="1400" b="1" dirty="0"/>
          </a:p>
        </p:txBody>
      </p:sp>
    </p:spTree>
    <p:extLst>
      <p:ext uri="{BB962C8B-B14F-4D97-AF65-F5344CB8AC3E}">
        <p14:creationId xmlns:p14="http://schemas.microsoft.com/office/powerpoint/2010/main" val="9550564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7B9619-6B61-4BFE-861A-E2A938D5C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68784"/>
          </a:xfrm>
        </p:spPr>
        <p:txBody>
          <a:bodyPr>
            <a:normAutofit/>
          </a:bodyPr>
          <a:lstStyle/>
          <a:p>
            <a:r>
              <a:rPr lang="cs-CZ" sz="1800" b="1" dirty="0">
                <a:solidFill>
                  <a:schemeClr val="tx1"/>
                </a:solidFill>
              </a:rPr>
              <a:t>                               PLÁN AKTIVIT PROJEKTU SANKCE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B0D5ED5-50A2-4415-88BC-BA68EBB5BD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118587"/>
            <a:ext cx="8596668" cy="4922776"/>
          </a:xfrm>
        </p:spPr>
        <p:txBody>
          <a:bodyPr>
            <a:normAutofit/>
          </a:bodyPr>
          <a:lstStyle/>
          <a:p>
            <a:r>
              <a:rPr lang="cs-CZ" sz="1600" dirty="0"/>
              <a:t>Sankce za nepředložení plánu aktivit: 0,5% z celkové částky dotace</a:t>
            </a:r>
          </a:p>
          <a:p>
            <a:r>
              <a:rPr lang="cs-CZ" sz="1600" dirty="0"/>
              <a:t>Pokud ŘO při kontrole na místě identifikuje, že aktivita, která byla nahlášená v plánu aktivit projektu na daném  místě a ve stanovený čas neprobíhá, jedná se o </a:t>
            </a:r>
            <a:r>
              <a:rPr lang="cs-CZ" sz="1600" b="1" dirty="0"/>
              <a:t>porušení rozpočtové kázně.</a:t>
            </a:r>
          </a:p>
          <a:p>
            <a:r>
              <a:rPr lang="cs-CZ" sz="1600" dirty="0"/>
              <a:t>Sankce za porušení rozpočtové kázně: 2% z celkové částky dotace</a:t>
            </a:r>
          </a:p>
          <a:p>
            <a:pPr marL="0" indent="0">
              <a:buNone/>
            </a:pPr>
            <a:r>
              <a:rPr lang="cs-CZ" sz="1600" dirty="0"/>
              <a:t>       </a:t>
            </a:r>
          </a:p>
          <a:p>
            <a:pPr marL="0" indent="0">
              <a:buNone/>
            </a:pPr>
            <a:r>
              <a:rPr lang="cs-CZ" sz="1600" dirty="0"/>
              <a:t>      VÝJIMKY:</a:t>
            </a:r>
          </a:p>
          <a:p>
            <a:r>
              <a:rPr lang="cs-CZ" sz="1600" dirty="0"/>
              <a:t>Příjemce poskytl ŘO aktualizaci plánu aktivit projektu, ve které měl ŘO možnost získat informaci o změně místa či termínu konání aktivity( či jejím zrušení bez náhrady )</a:t>
            </a:r>
          </a:p>
          <a:p>
            <a:r>
              <a:rPr lang="cs-CZ" sz="1600" dirty="0"/>
              <a:t>Nekonání aktivity zapříčinily okolnosti, které příjemce postupující s náležitou péčí nemohl ovlivnit ani předvídat( např. náhlé onemocnění lektora ). Toto je příjemce povinen prokázat.</a:t>
            </a:r>
          </a:p>
        </p:txBody>
      </p:sp>
    </p:spTree>
    <p:extLst>
      <p:ext uri="{BB962C8B-B14F-4D97-AF65-F5344CB8AC3E}">
        <p14:creationId xmlns:p14="http://schemas.microsoft.com/office/powerpoint/2010/main" val="31317409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D8D626-2BC1-4876-A9A1-58595EFC8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08986"/>
          </a:xfrm>
        </p:spPr>
        <p:txBody>
          <a:bodyPr>
            <a:normAutofit/>
          </a:bodyPr>
          <a:lstStyle/>
          <a:p>
            <a:r>
              <a:rPr lang="cs-CZ" sz="1800" b="1" dirty="0">
                <a:solidFill>
                  <a:schemeClr val="tx1"/>
                </a:solidFill>
              </a:rPr>
              <a:t>                                  AKTUALIZACE PLÁNU AKTIVIT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CF605D3-71BF-444D-B4F2-F3DADD8D9E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51751"/>
            <a:ext cx="8596668" cy="4789611"/>
          </a:xfrm>
        </p:spPr>
        <p:txBody>
          <a:bodyPr>
            <a:normAutofit/>
          </a:bodyPr>
          <a:lstStyle/>
          <a:p>
            <a:r>
              <a:rPr lang="cs-CZ" sz="1600" dirty="0"/>
              <a:t>Prostřednictvím depeše v MS 2014+</a:t>
            </a:r>
          </a:p>
          <a:p>
            <a:r>
              <a:rPr lang="cs-CZ" sz="1600" dirty="0"/>
              <a:t>Předkládá se </a:t>
            </a:r>
            <a:r>
              <a:rPr lang="cs-CZ" sz="1600" b="1" dirty="0"/>
              <a:t>ve formě tabulky </a:t>
            </a:r>
            <a:r>
              <a:rPr lang="cs-CZ" sz="1600" dirty="0"/>
              <a:t>ve formátu .</a:t>
            </a:r>
            <a:r>
              <a:rPr lang="cs-CZ" sz="1600" dirty="0" err="1"/>
              <a:t>xls</a:t>
            </a:r>
            <a:r>
              <a:rPr lang="cs-CZ" sz="1600" dirty="0"/>
              <a:t> dle vzoru na </a:t>
            </a:r>
            <a:r>
              <a:rPr lang="cs-CZ" sz="1600" dirty="0">
                <a:hlinkClick r:id="rId2"/>
              </a:rPr>
              <a:t>www.esfcr.cz</a:t>
            </a:r>
            <a:r>
              <a:rPr lang="cs-CZ" sz="1600" dirty="0"/>
              <a:t> (složka </a:t>
            </a:r>
            <a:r>
              <a:rPr lang="cs-CZ" sz="1600" i="1" dirty="0"/>
              <a:t>Dokumenty, záložka Pokyny k vyplnění zprávy o realizaci</a:t>
            </a:r>
            <a:r>
              <a:rPr lang="cs-CZ" sz="1600" dirty="0"/>
              <a:t>), která je </a:t>
            </a:r>
            <a:r>
              <a:rPr lang="cs-CZ" sz="1600" b="1" dirty="0"/>
              <a:t>elektronicky podepsaná </a:t>
            </a:r>
            <a:r>
              <a:rPr lang="cs-CZ" sz="1600" dirty="0"/>
              <a:t>osobou oprávněnou jednat za příjemce vůči ŘO.</a:t>
            </a:r>
          </a:p>
          <a:p>
            <a:r>
              <a:rPr lang="cs-CZ" sz="1600" dirty="0"/>
              <a:t>Aktivitu lze změnit nejpozději </a:t>
            </a:r>
            <a:r>
              <a:rPr lang="cs-CZ" sz="1600" b="1" dirty="0"/>
              <a:t>3 pracovní dny </a:t>
            </a:r>
            <a:r>
              <a:rPr lang="cs-CZ" sz="1600" dirty="0"/>
              <a:t>před nahlášeným termínem( </a:t>
            </a:r>
            <a:r>
              <a:rPr lang="cs-CZ" sz="1600" dirty="0" err="1"/>
              <a:t>tzn.mezi</a:t>
            </a:r>
            <a:r>
              <a:rPr lang="cs-CZ" sz="1600" dirty="0"/>
              <a:t> nahlášením a termínem akce zůstávají 2 pracovní dny).</a:t>
            </a:r>
          </a:p>
          <a:p>
            <a:r>
              <a:rPr lang="cs-CZ" sz="1600" b="1" dirty="0"/>
              <a:t>Nesplnění povinnosti nahlásit ŘO aktualizaci plánu aktivit projektu není porušením rozpočtové kázně</a:t>
            </a:r>
          </a:p>
          <a:p>
            <a:pPr marL="0" indent="0">
              <a:buNone/>
            </a:pPr>
            <a:r>
              <a:rPr lang="cs-CZ" sz="1600" b="1" dirty="0"/>
              <a:t>      </a:t>
            </a:r>
          </a:p>
          <a:p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4283465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47C2FFA1-A651-4714-81D9-0F1EA797E5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259" y="5329813"/>
            <a:ext cx="3701989" cy="1402671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7034815-5576-4B11-85EE-0BA7DF342B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19" name="Podnadpis 18">
            <a:extLst>
              <a:ext uri="{FF2B5EF4-FFF2-40B4-BE49-F238E27FC236}">
                <a16:creationId xmlns:a16="http://schemas.microsoft.com/office/drawing/2014/main" id="{8EA2688D-061E-4A4E-9EB7-67E204560C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6" y="2068496"/>
            <a:ext cx="8231737" cy="2601157"/>
          </a:xfrm>
        </p:spPr>
        <p:txBody>
          <a:bodyPr>
            <a:normAutofit/>
          </a:bodyPr>
          <a:lstStyle/>
          <a:p>
            <a:pPr algn="l"/>
            <a:r>
              <a:rPr lang="cs-CZ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   </a:t>
            </a:r>
          </a:p>
          <a:p>
            <a:pPr algn="l"/>
            <a:r>
              <a:rPr lang="cs-CZ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   ZPŮSOBILÉ A NEZPŮSOBILÉ VÝDAJE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74A1BEA-EE07-48EE-B5BC-7FA8063D98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9754" y="5605216"/>
            <a:ext cx="1923493" cy="63031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B09532C0-6B13-4944-BC33-19AED0639D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233" y="697508"/>
            <a:ext cx="4216893" cy="1067538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82544024-22E0-4C24-9E40-EA95EB1669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7155" y="819860"/>
            <a:ext cx="2234212" cy="91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7097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959531-D851-4E0F-9B90-0F847E64F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86540"/>
          </a:xfrm>
        </p:spPr>
        <p:txBody>
          <a:bodyPr>
            <a:normAutofit/>
          </a:bodyPr>
          <a:lstStyle/>
          <a:p>
            <a:r>
              <a:rPr lang="cs-CZ" sz="1800" b="1" dirty="0">
                <a:solidFill>
                  <a:schemeClr val="tx1"/>
                </a:solidFill>
              </a:rPr>
              <a:t>                                     </a:t>
            </a:r>
            <a:r>
              <a:rPr lang="cs-CZ" sz="2000" b="1" dirty="0">
                <a:solidFill>
                  <a:schemeClr val="tx1"/>
                </a:solidFill>
              </a:rPr>
              <a:t>ZPŮSOB FINANCOVÁNÍ</a:t>
            </a:r>
            <a:endParaRPr lang="cs-CZ" sz="1800" b="1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5B33061-D1C0-45EF-A566-6B1DE18075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180731"/>
            <a:ext cx="8596668" cy="4860632"/>
          </a:xfrm>
        </p:spPr>
        <p:txBody>
          <a:bodyPr>
            <a:normAutofit/>
          </a:bodyPr>
          <a:lstStyle/>
          <a:p>
            <a:r>
              <a:rPr lang="cs-CZ" sz="1600" dirty="0"/>
              <a:t>Aplikován režim Ex ante (zálohové financování )</a:t>
            </a:r>
          </a:p>
          <a:p>
            <a:r>
              <a:rPr lang="cs-CZ" sz="1600" b="1" dirty="0"/>
              <a:t>Zálohové platby dle finančního plánu:</a:t>
            </a:r>
          </a:p>
          <a:p>
            <a:pPr marL="0" indent="0">
              <a:buNone/>
            </a:pPr>
            <a:r>
              <a:rPr lang="cs-CZ" sz="1600" b="1" dirty="0"/>
              <a:t>      * 1.zálohová platba = až do výše 100% dotace, obvykle ve výši 30% nebo 50%</a:t>
            </a:r>
          </a:p>
          <a:p>
            <a:pPr marL="0" indent="0">
              <a:buNone/>
            </a:pPr>
            <a:r>
              <a:rPr lang="cs-CZ" sz="1600" b="1" dirty="0"/>
              <a:t>      *  Další zálohové platby = </a:t>
            </a:r>
            <a:r>
              <a:rPr lang="cs-CZ" sz="1600" dirty="0"/>
              <a:t>součet vzniklých a zároveň vyúčtovaných způsobilých výdajů</a:t>
            </a:r>
          </a:p>
          <a:p>
            <a:pPr marL="0" indent="0">
              <a:buNone/>
            </a:pPr>
            <a:r>
              <a:rPr lang="cs-CZ" sz="1600" b="1" dirty="0"/>
              <a:t>      *  Závěrečná platba/vratka</a:t>
            </a:r>
            <a:r>
              <a:rPr lang="cs-CZ" sz="1600" dirty="0"/>
              <a:t> dle vyúčtování zálohových plateb a skutečně prokázaných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cs-CZ" sz="1600" dirty="0"/>
              <a:t>          výdajů </a:t>
            </a:r>
          </a:p>
        </p:txBody>
      </p:sp>
    </p:spTree>
    <p:extLst>
      <p:ext uri="{BB962C8B-B14F-4D97-AF65-F5344CB8AC3E}">
        <p14:creationId xmlns:p14="http://schemas.microsoft.com/office/powerpoint/2010/main" val="704707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47C2FFA1-A651-4714-81D9-0F1EA797E5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53" y="213064"/>
            <a:ext cx="3701989" cy="1402671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7034815-5576-4B11-85EE-0BA7DF342B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19" name="Podnadpis 18">
            <a:extLst>
              <a:ext uri="{FF2B5EF4-FFF2-40B4-BE49-F238E27FC236}">
                <a16:creationId xmlns:a16="http://schemas.microsoft.com/office/drawing/2014/main" id="{8EA2688D-061E-4A4E-9EB7-67E204560C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6" y="2068496"/>
            <a:ext cx="8231737" cy="2601157"/>
          </a:xfrm>
        </p:spPr>
        <p:txBody>
          <a:bodyPr>
            <a:normAutofit/>
          </a:bodyPr>
          <a:lstStyle/>
          <a:p>
            <a:pPr algn="l"/>
            <a:r>
              <a:rPr lang="cs-CZ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ROZHODNUTÍ O POSKYTNUTÍ DOTACE </a:t>
            </a:r>
          </a:p>
          <a:p>
            <a:pPr algn="l"/>
            <a:r>
              <a:rPr lang="cs-CZ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          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74A1BEA-EE07-48EE-B5BC-7FA8063D98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6533" y="514906"/>
            <a:ext cx="1923493" cy="63031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B09532C0-6B13-4944-BC33-19AED0639D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575" y="5166804"/>
            <a:ext cx="4216893" cy="1067538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82544024-22E0-4C24-9E40-EA95EB1669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6534" y="5005691"/>
            <a:ext cx="2234212" cy="91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1891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FA34EE-52D7-4690-8C72-93B91346D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08482"/>
          </a:xfrm>
        </p:spPr>
        <p:txBody>
          <a:bodyPr/>
          <a:lstStyle/>
          <a:p>
            <a:r>
              <a:rPr lang="cs-CZ" dirty="0"/>
              <a:t>                     </a:t>
            </a:r>
            <a:r>
              <a:rPr lang="cs-CZ" sz="1800" b="1" dirty="0">
                <a:solidFill>
                  <a:schemeClr val="tx1"/>
                </a:solidFill>
              </a:rPr>
              <a:t>ZPŮSOBILÉ VÝDAJE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8588E39-0373-4A87-810A-C39F0BD99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29305"/>
            <a:ext cx="8596668" cy="46120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b="1" dirty="0"/>
              <a:t>Všechny výdaje musejí splňovat podmínku: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1600" dirty="0"/>
              <a:t>Hospodárnosti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1600" dirty="0"/>
              <a:t>Efektivnosti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1600" dirty="0"/>
              <a:t>Účelnosti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1600" dirty="0"/>
              <a:t>Vznikly v době realizace projektu</a:t>
            </a:r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r>
              <a:rPr lang="cs-CZ" sz="1600" dirty="0"/>
              <a:t>Řídící orgán je oprávněn si od příjemce vyžádat jakýkoli dokument, který je nezbytný pro ověření způsobilosti výdajů v rámci projektu (a může se jednat o dokument, který vznikl v době před zahájením realizace projektu).</a:t>
            </a:r>
          </a:p>
        </p:txBody>
      </p:sp>
    </p:spTree>
    <p:extLst>
      <p:ext uri="{BB962C8B-B14F-4D97-AF65-F5344CB8AC3E}">
        <p14:creationId xmlns:p14="http://schemas.microsoft.com/office/powerpoint/2010/main" val="19154357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943F82-7FF8-4D48-A770-A8D2B226E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53375"/>
          </a:xfrm>
        </p:spPr>
        <p:txBody>
          <a:bodyPr>
            <a:normAutofit/>
          </a:bodyPr>
          <a:lstStyle/>
          <a:p>
            <a:r>
              <a:rPr lang="cs-CZ" sz="1800" dirty="0"/>
              <a:t>                                  </a:t>
            </a:r>
            <a:r>
              <a:rPr lang="cs-CZ" sz="1800" b="1" dirty="0">
                <a:solidFill>
                  <a:schemeClr val="tx1"/>
                </a:solidFill>
              </a:rPr>
              <a:t>REÁLNÉ VYKAZOVÁNÍ VÝDAJŮ</a:t>
            </a:r>
            <a:endParaRPr lang="cs-CZ" sz="18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C5F2765-7662-4841-B0FB-000B116CC0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162975"/>
            <a:ext cx="8596668" cy="4878387"/>
          </a:xfrm>
        </p:spPr>
        <p:txBody>
          <a:bodyPr>
            <a:normAutofit/>
          </a:bodyPr>
          <a:lstStyle/>
          <a:p>
            <a:r>
              <a:rPr lang="cs-CZ" sz="1600" b="1" dirty="0"/>
              <a:t>Režim financování projektu metodou skutečně vzniklých výdajů: </a:t>
            </a:r>
          </a:p>
          <a:p>
            <a:pPr marL="0" indent="0">
              <a:buNone/>
            </a:pPr>
            <a:r>
              <a:rPr lang="cs-CZ" sz="1600" b="1" dirty="0"/>
              <a:t>      </a:t>
            </a:r>
            <a:r>
              <a:rPr lang="cs-CZ" sz="1600" dirty="0"/>
              <a:t>* stanovení způsobilosti na základě vykázání skutečně vzniklých a uhrazených výdajů</a:t>
            </a:r>
          </a:p>
          <a:p>
            <a:pPr marL="0" indent="0">
              <a:buNone/>
            </a:pPr>
            <a:r>
              <a:rPr lang="cs-CZ" sz="1600" b="1" dirty="0"/>
              <a:t>      </a:t>
            </a:r>
            <a:r>
              <a:rPr lang="cs-CZ" sz="1600" dirty="0"/>
              <a:t>* způsobilé výdaje na základě doložení účetního, daňového či jiného dokladu</a:t>
            </a:r>
          </a:p>
          <a:p>
            <a:r>
              <a:rPr lang="cs-CZ" sz="1600" b="1" dirty="0"/>
              <a:t>Časová způsobilost </a:t>
            </a:r>
            <a:r>
              <a:rPr lang="cs-CZ" sz="1600" dirty="0"/>
              <a:t>= datum vzniku nákladu musí spadat do období realizace projektu</a:t>
            </a:r>
          </a:p>
          <a:p>
            <a:r>
              <a:rPr lang="cs-CZ" sz="1600" b="1" dirty="0"/>
              <a:t>Úhrada výdaje </a:t>
            </a:r>
            <a:r>
              <a:rPr lang="cs-CZ" sz="1600" dirty="0"/>
              <a:t>= vždy je třeba mít doklad o úhradě výdaje</a:t>
            </a:r>
            <a:endParaRPr lang="cs-CZ" sz="1600" b="1" dirty="0"/>
          </a:p>
        </p:txBody>
      </p:sp>
    </p:spTree>
    <p:extLst>
      <p:ext uri="{BB962C8B-B14F-4D97-AF65-F5344CB8AC3E}">
        <p14:creationId xmlns:p14="http://schemas.microsoft.com/office/powerpoint/2010/main" val="37416963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9A76B8-7238-48C6-B4CC-3A415374C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80008"/>
          </a:xfrm>
        </p:spPr>
        <p:txBody>
          <a:bodyPr>
            <a:normAutofit/>
          </a:bodyPr>
          <a:lstStyle/>
          <a:p>
            <a:r>
              <a:rPr lang="cs-CZ" sz="1800" b="1" dirty="0">
                <a:solidFill>
                  <a:schemeClr val="tx1"/>
                </a:solidFill>
              </a:rPr>
              <a:t>                                        DOKLADOVÁNÍ VÝDAJŮ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A5667BA-0166-4A6E-A73B-F975096FB1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127465"/>
            <a:ext cx="8596668" cy="4913898"/>
          </a:xfrm>
        </p:spPr>
        <p:txBody>
          <a:bodyPr>
            <a:normAutofit/>
          </a:bodyPr>
          <a:lstStyle/>
          <a:p>
            <a:r>
              <a:rPr lang="cs-CZ" sz="1600" dirty="0"/>
              <a:t>Veškeré výdaje , které </a:t>
            </a:r>
            <a:r>
              <a:rPr lang="cs-CZ" sz="1600" b="1" dirty="0"/>
              <a:t>svoji povahou spadají do přímých nákladů projektu (PN) </a:t>
            </a:r>
            <a:r>
              <a:rPr lang="cs-CZ" sz="1600" dirty="0"/>
              <a:t>musí být příjemce schopen doložit.</a:t>
            </a:r>
          </a:p>
          <a:p>
            <a:endParaRPr lang="cs-CZ" sz="1600" dirty="0"/>
          </a:p>
          <a:p>
            <a:r>
              <a:rPr lang="cs-CZ" sz="1600" b="1" dirty="0"/>
              <a:t>Originály dokladů </a:t>
            </a:r>
            <a:r>
              <a:rPr lang="cs-CZ" sz="1600" dirty="0"/>
              <a:t>musí být označeny registračním číslem projektu</a:t>
            </a:r>
          </a:p>
          <a:p>
            <a:endParaRPr lang="cs-CZ" sz="1600" dirty="0"/>
          </a:p>
          <a:p>
            <a:r>
              <a:rPr lang="cs-CZ" sz="1600" dirty="0"/>
              <a:t>Do IS KP2014+ je třeba </a:t>
            </a:r>
            <a:r>
              <a:rPr lang="cs-CZ" sz="1600" b="1" dirty="0"/>
              <a:t>naskenovat všechny doklady</a:t>
            </a:r>
            <a:r>
              <a:rPr lang="cs-CZ" sz="1600" dirty="0"/>
              <a:t>, z nichž je nárokována částka </a:t>
            </a:r>
            <a:r>
              <a:rPr lang="cs-CZ" sz="1600" b="1" dirty="0"/>
              <a:t>přesahující 10 000 Kč</a:t>
            </a:r>
            <a:r>
              <a:rPr lang="cs-CZ" sz="1600" dirty="0"/>
              <a:t>, a sním také doklady o zaplacení.</a:t>
            </a:r>
          </a:p>
          <a:p>
            <a:pPr marL="0" indent="0">
              <a:buNone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8329507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34E710-1C57-440F-91DF-2336F35A0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06641"/>
          </a:xfrm>
        </p:spPr>
        <p:txBody>
          <a:bodyPr>
            <a:normAutofit/>
          </a:bodyPr>
          <a:lstStyle/>
          <a:p>
            <a:r>
              <a:rPr lang="cs-CZ" sz="2000" b="1" dirty="0">
                <a:solidFill>
                  <a:schemeClr val="tx1"/>
                </a:solidFill>
              </a:rPr>
              <a:t>                                              ÚČETNÍ DOKLADY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B3A602F-CF8E-4C64-AE66-FA162A3E1A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16241"/>
            <a:ext cx="8596668" cy="4825121"/>
          </a:xfrm>
        </p:spPr>
        <p:txBody>
          <a:bodyPr>
            <a:normAutofit/>
          </a:bodyPr>
          <a:lstStyle/>
          <a:p>
            <a:r>
              <a:rPr lang="cs-CZ" sz="1600" dirty="0"/>
              <a:t>Označení ( faktura, příjmový doklad, výdajový doklad)</a:t>
            </a:r>
          </a:p>
          <a:p>
            <a:r>
              <a:rPr lang="cs-CZ" sz="1600" dirty="0"/>
              <a:t>Obsah účetního případu</a:t>
            </a:r>
          </a:p>
          <a:p>
            <a:r>
              <a:rPr lang="cs-CZ" sz="1600" dirty="0"/>
              <a:t>Účastnící účetního případu</a:t>
            </a:r>
          </a:p>
          <a:p>
            <a:r>
              <a:rPr lang="cs-CZ" sz="1600" dirty="0"/>
              <a:t>Peněžní částka ( cena za měrnou jednotku/cena celkem)</a:t>
            </a:r>
          </a:p>
          <a:p>
            <a:r>
              <a:rPr lang="cs-CZ" sz="1600" dirty="0"/>
              <a:t>Okamžik vyhotovení ÚD a okamžik uskutečnění ÚP</a:t>
            </a:r>
          </a:p>
          <a:p>
            <a:r>
              <a:rPr lang="cs-CZ" sz="1600" dirty="0"/>
              <a:t>Popisový záznam osoby odpovědné za ÚP</a:t>
            </a:r>
          </a:p>
          <a:p>
            <a:r>
              <a:rPr lang="cs-CZ" sz="1600" dirty="0"/>
              <a:t>Podpisový záznam osoby odpovědné za zaúčtování</a:t>
            </a:r>
          </a:p>
        </p:txBody>
      </p:sp>
    </p:spTree>
    <p:extLst>
      <p:ext uri="{BB962C8B-B14F-4D97-AF65-F5344CB8AC3E}">
        <p14:creationId xmlns:p14="http://schemas.microsoft.com/office/powerpoint/2010/main" val="17425816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8C00E5-5872-4C87-9031-2F4D20534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33274"/>
          </a:xfrm>
        </p:spPr>
        <p:txBody>
          <a:bodyPr>
            <a:normAutofit/>
          </a:bodyPr>
          <a:lstStyle/>
          <a:p>
            <a:r>
              <a:rPr lang="cs-CZ" sz="2000" b="1" dirty="0">
                <a:solidFill>
                  <a:schemeClr val="tx1"/>
                </a:solidFill>
              </a:rPr>
              <a:t>                      KATEGORIE ZPŮSOBILÝCH VÝDAJŮ OPZ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9D01D8D-AA83-4F10-BADC-2C0C76893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42875"/>
            <a:ext cx="8596668" cy="4798488"/>
          </a:xfrm>
        </p:spPr>
        <p:txBody>
          <a:bodyPr>
            <a:normAutofit/>
          </a:bodyPr>
          <a:lstStyle/>
          <a:p>
            <a:r>
              <a:rPr lang="cs-CZ" sz="1600" b="1" dirty="0"/>
              <a:t>1. Celkové způsobilé výdaje </a:t>
            </a:r>
          </a:p>
          <a:p>
            <a:pPr marL="0" indent="0">
              <a:buNone/>
            </a:pPr>
            <a:r>
              <a:rPr lang="cs-CZ" sz="1600" b="1" i="1" dirty="0"/>
              <a:t>      1.1 Přímé náklady</a:t>
            </a:r>
          </a:p>
          <a:p>
            <a:pPr marL="0" indent="0">
              <a:buNone/>
            </a:pPr>
            <a:r>
              <a:rPr lang="cs-CZ" sz="1600" dirty="0"/>
              <a:t>       * 1.1.1 Osobní náklady</a:t>
            </a:r>
          </a:p>
          <a:p>
            <a:pPr marL="0" indent="0">
              <a:buNone/>
            </a:pPr>
            <a:r>
              <a:rPr lang="cs-CZ" sz="1600" dirty="0"/>
              <a:t>       * 1.1.2  Cestovné</a:t>
            </a:r>
          </a:p>
          <a:p>
            <a:pPr marL="0" indent="0">
              <a:buNone/>
            </a:pPr>
            <a:r>
              <a:rPr lang="cs-CZ" sz="1600" dirty="0"/>
              <a:t>       * 1.1.3  Zařízení, vybavení a spotřební materiál</a:t>
            </a:r>
          </a:p>
          <a:p>
            <a:pPr marL="0" indent="0">
              <a:buNone/>
            </a:pPr>
            <a:r>
              <a:rPr lang="cs-CZ" sz="1600" dirty="0"/>
              <a:t>       * 1.1.4  Nákup služeb</a:t>
            </a:r>
          </a:p>
          <a:p>
            <a:pPr marL="0" indent="0">
              <a:buNone/>
            </a:pPr>
            <a:r>
              <a:rPr lang="cs-CZ" sz="1600" dirty="0"/>
              <a:t>       * 1.1.5 Drobné stavební úpravy (do 40 tis. Kč)</a:t>
            </a:r>
          </a:p>
          <a:p>
            <a:pPr marL="0" indent="0">
              <a:buNone/>
            </a:pPr>
            <a:r>
              <a:rPr lang="cs-CZ" sz="1600" dirty="0"/>
              <a:t>       * 1.1.6 Přímá podpora CS</a:t>
            </a:r>
          </a:p>
          <a:p>
            <a:pPr marL="0" indent="0">
              <a:buNone/>
            </a:pPr>
            <a:r>
              <a:rPr lang="cs-CZ" sz="1600" dirty="0"/>
              <a:t>     </a:t>
            </a:r>
          </a:p>
          <a:p>
            <a:pPr marL="0" indent="0">
              <a:buNone/>
            </a:pPr>
            <a:r>
              <a:rPr lang="cs-CZ" sz="1600" b="1" i="1" dirty="0"/>
              <a:t>       1.2. Nepřímé náklady</a:t>
            </a:r>
          </a:p>
        </p:txBody>
      </p:sp>
    </p:spTree>
    <p:extLst>
      <p:ext uri="{BB962C8B-B14F-4D97-AF65-F5344CB8AC3E}">
        <p14:creationId xmlns:p14="http://schemas.microsoft.com/office/powerpoint/2010/main" val="26161355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0FC5DE-90C4-4315-B652-35FC20E3E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04295"/>
          </a:xfrm>
        </p:spPr>
        <p:txBody>
          <a:bodyPr>
            <a:normAutofit/>
          </a:bodyPr>
          <a:lstStyle/>
          <a:p>
            <a:r>
              <a:rPr lang="cs-CZ" sz="2000" dirty="0"/>
              <a:t>                                         </a:t>
            </a:r>
            <a:r>
              <a:rPr lang="cs-CZ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NEPŘÍMÉ NÁKLADY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C171D55-5C7F-4B09-AC7E-4FF99D3B46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091953"/>
            <a:ext cx="8596668" cy="4949409"/>
          </a:xfrm>
        </p:spPr>
        <p:txBody>
          <a:bodyPr>
            <a:normAutofit/>
          </a:bodyPr>
          <a:lstStyle/>
          <a:p>
            <a:r>
              <a:rPr lang="cs-CZ" dirty="0"/>
              <a:t>Prokazují se % poměrem vůči skutečně vynaloženým způsobilým přímým nákladům v rámci </a:t>
            </a:r>
            <a:r>
              <a:rPr lang="cs-CZ" dirty="0" err="1"/>
              <a:t>ZoR</a:t>
            </a:r>
            <a:r>
              <a:rPr lang="cs-CZ" dirty="0"/>
              <a:t> s </a:t>
            </a:r>
            <a:r>
              <a:rPr lang="cs-CZ" dirty="0" err="1"/>
              <a:t>Žop</a:t>
            </a:r>
            <a:endParaRPr lang="cs-CZ" dirty="0"/>
          </a:p>
          <a:p>
            <a:endParaRPr lang="cs-CZ" dirty="0"/>
          </a:p>
          <a:p>
            <a:r>
              <a:rPr lang="cs-CZ" dirty="0"/>
              <a:t>Každá platba příjemci v sobě zahrnuje prostředky na přímé i nepřímé náklady dle stanoveného poměru.</a:t>
            </a:r>
          </a:p>
          <a:p>
            <a:endParaRPr lang="cs-CZ" dirty="0"/>
          </a:p>
          <a:p>
            <a:r>
              <a:rPr lang="cs-CZ" dirty="0"/>
              <a:t>Nejčastěji 25% přímých nákladů</a:t>
            </a:r>
          </a:p>
          <a:p>
            <a:endParaRPr lang="cs-CZ" dirty="0"/>
          </a:p>
          <a:p>
            <a:r>
              <a:rPr lang="cs-CZ" dirty="0"/>
              <a:t>Na základě závěrečného vyúčtování se může % NN snížit</a:t>
            </a:r>
          </a:p>
        </p:txBody>
      </p:sp>
    </p:spTree>
    <p:extLst>
      <p:ext uri="{BB962C8B-B14F-4D97-AF65-F5344CB8AC3E}">
        <p14:creationId xmlns:p14="http://schemas.microsoft.com/office/powerpoint/2010/main" val="15904941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46A206-4E7C-4CC4-AFA1-2E5AA0C03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80008"/>
          </a:xfrm>
        </p:spPr>
        <p:txBody>
          <a:bodyPr>
            <a:normAutofit/>
          </a:bodyPr>
          <a:lstStyle/>
          <a:p>
            <a:r>
              <a:rPr lang="cs-CZ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                  NEPŘÍMÉ NÁKLADY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11FCA52-93FA-4FBB-892D-956EE31110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60629"/>
            <a:ext cx="8596668" cy="4780733"/>
          </a:xfrm>
        </p:spPr>
        <p:txBody>
          <a:bodyPr>
            <a:normAutofit/>
          </a:bodyPr>
          <a:lstStyle/>
          <a:p>
            <a:r>
              <a:rPr lang="cs-CZ" sz="1600" dirty="0"/>
              <a:t>Pro projekty u nichž podstatná většina nákladů vznikne formou nákupu služeb od externích dodavatelů, jsou způsobilá procenta nepřímých nákladů snížena.</a:t>
            </a:r>
          </a:p>
          <a:p>
            <a:endParaRPr lang="cs-CZ" sz="1600" dirty="0"/>
          </a:p>
          <a:p>
            <a:r>
              <a:rPr lang="cs-CZ" sz="1600" b="1" dirty="0"/>
              <a:t>Podíly pro nepřímé náklady jsou sníženy pro projekty s objemem nákupu služeb v těchto intencích:</a:t>
            </a:r>
          </a:p>
          <a:p>
            <a:pPr marL="0" indent="0">
              <a:buNone/>
            </a:pPr>
            <a:r>
              <a:rPr lang="cs-CZ" sz="1600" b="1" dirty="0"/>
              <a:t>      </a:t>
            </a:r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41EC5B08-0BD9-4A1C-A3DC-2A85C5EE6A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870286"/>
              </p:ext>
            </p:extLst>
          </p:nvPr>
        </p:nvGraphicFramePr>
        <p:xfrm>
          <a:off x="1154097" y="2885243"/>
          <a:ext cx="7945515" cy="3156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9101">
                  <a:extLst>
                    <a:ext uri="{9D8B030D-6E8A-4147-A177-3AD203B41FA5}">
                      <a16:colId xmlns:a16="http://schemas.microsoft.com/office/drawing/2014/main" val="4286218626"/>
                    </a:ext>
                  </a:extLst>
                </a:gridCol>
                <a:gridCol w="4016414">
                  <a:extLst>
                    <a:ext uri="{9D8B030D-6E8A-4147-A177-3AD203B41FA5}">
                      <a16:colId xmlns:a16="http://schemas.microsoft.com/office/drawing/2014/main" val="6396673"/>
                    </a:ext>
                  </a:extLst>
                </a:gridCol>
              </a:tblGrid>
              <a:tr h="789030">
                <a:tc>
                  <a:txBody>
                    <a:bodyPr/>
                    <a:lstStyle/>
                    <a:p>
                      <a:r>
                        <a:rPr lang="cs-CZ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Podíl nákupu služeb na celkových přímých způsobilých nákladech projektu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Snížení podílu nepřímých nákladů vyhlášeného ve výzvě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9099884"/>
                  </a:ext>
                </a:extLst>
              </a:tr>
              <a:tr h="789030">
                <a:tc>
                  <a:txBody>
                    <a:bodyPr/>
                    <a:lstStyle/>
                    <a:p>
                      <a:r>
                        <a:rPr lang="cs-CZ" sz="1400" dirty="0"/>
                        <a:t>Do 60% včetně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Platí základní podíly nepřímých nákladů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8861229"/>
                  </a:ext>
                </a:extLst>
              </a:tr>
              <a:tr h="789030">
                <a:tc>
                  <a:txBody>
                    <a:bodyPr/>
                    <a:lstStyle/>
                    <a:p>
                      <a:r>
                        <a:rPr lang="cs-CZ" sz="1400" dirty="0"/>
                        <a:t>Více než 60% a méně než 90%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Snížení na 3/5(60%)základního podílu, tj.15%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0659155"/>
                  </a:ext>
                </a:extLst>
              </a:tr>
              <a:tr h="789030">
                <a:tc>
                  <a:txBody>
                    <a:bodyPr/>
                    <a:lstStyle/>
                    <a:p>
                      <a:r>
                        <a:rPr lang="cs-CZ" sz="1400" dirty="0"/>
                        <a:t>90% a více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Snížení na 1/5(20%) základního podílu, tj.5%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86508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00602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A52662-1F9C-4526-AE94-7D22B2CC5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30928"/>
          </a:xfrm>
        </p:spPr>
        <p:txBody>
          <a:bodyPr>
            <a:normAutofit/>
          </a:bodyPr>
          <a:lstStyle/>
          <a:p>
            <a:r>
              <a:rPr lang="cs-CZ" sz="2000" dirty="0"/>
              <a:t>                                      </a:t>
            </a:r>
            <a:r>
              <a:rPr lang="cs-CZ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NEPŘÍMÉ NÁKLADY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A4703CF-CBC1-4895-8847-5E80032AD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33997"/>
            <a:ext cx="8596668" cy="4807366"/>
          </a:xfrm>
        </p:spPr>
        <p:txBody>
          <a:bodyPr>
            <a:normAutofit/>
          </a:bodyPr>
          <a:lstStyle/>
          <a:p>
            <a:r>
              <a:rPr lang="cs-CZ" sz="1600" b="1" dirty="0"/>
              <a:t>Administrativa, řízení projektu </a:t>
            </a:r>
            <a:r>
              <a:rPr lang="cs-CZ" sz="1600" dirty="0"/>
              <a:t>(včetně finančního), </a:t>
            </a:r>
            <a:r>
              <a:rPr lang="cs-CZ" sz="1600" b="1" dirty="0"/>
              <a:t>účetnictví, personalistika komunikační a informační opatření, občerstvení a stravování a podpůrné procesy </a:t>
            </a:r>
            <a:r>
              <a:rPr lang="cs-CZ" sz="1600" dirty="0"/>
              <a:t>(stravné i pro CS)</a:t>
            </a:r>
          </a:p>
          <a:p>
            <a:pPr marL="0" indent="0">
              <a:buNone/>
            </a:pPr>
            <a:endParaRPr lang="cs-CZ" sz="1600" dirty="0"/>
          </a:p>
          <a:p>
            <a:r>
              <a:rPr lang="cs-CZ" sz="1600" b="1" dirty="0"/>
              <a:t>Cestovní náhrady spojené s pracovními cestami realizačního týmu.</a:t>
            </a:r>
          </a:p>
          <a:p>
            <a:endParaRPr lang="cs-CZ" sz="1600" b="1" dirty="0"/>
          </a:p>
          <a:p>
            <a:r>
              <a:rPr lang="cs-CZ" sz="1600" b="1" dirty="0"/>
              <a:t>Spotřební materiál, zařízení a vybavení </a:t>
            </a:r>
            <a:r>
              <a:rPr lang="cs-CZ" sz="1600" dirty="0"/>
              <a:t>(neplatí pro CS).</a:t>
            </a:r>
          </a:p>
          <a:p>
            <a:endParaRPr lang="cs-CZ" sz="1600" dirty="0"/>
          </a:p>
          <a:p>
            <a:r>
              <a:rPr lang="cs-CZ" sz="1600" b="1" dirty="0"/>
              <a:t>Prostory pro realizaci projektu </a:t>
            </a:r>
            <a:r>
              <a:rPr lang="cs-CZ" sz="1600" dirty="0"/>
              <a:t>(prostory k administraci, odpisy platí i pro CS, energie, vodné, stočné platí i pro CS.</a:t>
            </a:r>
          </a:p>
          <a:p>
            <a:endParaRPr lang="cs-CZ" sz="1600" dirty="0"/>
          </a:p>
          <a:p>
            <a:r>
              <a:rPr lang="cs-CZ" sz="1600" b="1" dirty="0"/>
              <a:t>Ostatní provozní výdaje </a:t>
            </a:r>
            <a:r>
              <a:rPr lang="cs-CZ" sz="1600" dirty="0"/>
              <a:t>(internet, telefon i pro CS ).</a:t>
            </a:r>
          </a:p>
          <a:p>
            <a:endParaRPr lang="cs-CZ" sz="1600" dirty="0"/>
          </a:p>
          <a:p>
            <a:endParaRPr lang="cs-CZ" sz="1600" dirty="0"/>
          </a:p>
          <a:p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8836165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F02A07-0D45-424C-A82D-184B21A9C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30928"/>
          </a:xfrm>
        </p:spPr>
        <p:txBody>
          <a:bodyPr>
            <a:normAutofit/>
          </a:bodyPr>
          <a:lstStyle/>
          <a:p>
            <a:r>
              <a:rPr lang="cs-CZ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                     OSOBNÍ NÁKLADY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0BB98B7-0AF1-4DB3-A66C-23C89CCD6B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038687"/>
            <a:ext cx="8596668" cy="5002675"/>
          </a:xfrm>
        </p:spPr>
        <p:txBody>
          <a:bodyPr>
            <a:normAutofit/>
          </a:bodyPr>
          <a:lstStyle/>
          <a:p>
            <a:r>
              <a:rPr lang="cs-CZ" sz="1600" b="1" dirty="0"/>
              <a:t>Pracovní úvazky </a:t>
            </a:r>
            <a:r>
              <a:rPr lang="cs-CZ" sz="1600" dirty="0"/>
              <a:t>zaměstnance se nesmí překrývat a není možné, aby byl za stejnou práci placen vícekrát.</a:t>
            </a:r>
          </a:p>
          <a:p>
            <a:r>
              <a:rPr lang="cs-CZ" sz="1600" b="1" dirty="0">
                <a:solidFill>
                  <a:srgbClr val="FF0000"/>
                </a:solidFill>
              </a:rPr>
              <a:t>Výše úvazku = maximálně 1,0 </a:t>
            </a:r>
            <a:r>
              <a:rPr lang="cs-CZ" sz="1600" dirty="0">
                <a:solidFill>
                  <a:srgbClr val="FF0000"/>
                </a:solidFill>
              </a:rPr>
              <a:t>(součet veškerých úvazků zaměstnance u všech subjektů zapojených do projektu – příjemce i partnera projektu), a to po celou dobu zapojení daného pracovníka do realizace projektu.</a:t>
            </a:r>
          </a:p>
          <a:p>
            <a:r>
              <a:rPr lang="cs-CZ" sz="1600" b="1" dirty="0">
                <a:solidFill>
                  <a:schemeClr val="tx1"/>
                </a:solidFill>
              </a:rPr>
              <a:t>Realizační tým projektu (RT) </a:t>
            </a:r>
            <a:r>
              <a:rPr lang="cs-CZ" sz="1600" dirty="0">
                <a:solidFill>
                  <a:schemeClr val="tx1"/>
                </a:solidFill>
              </a:rPr>
              <a:t>= zařazení mezi přímé/nepřímé náklady projektu dle pracovní náplně v projektu, dle vazby na CS – přímá x nepřímá vazba.</a:t>
            </a:r>
          </a:p>
          <a:p>
            <a:r>
              <a:rPr lang="cs-CZ" sz="1600" b="1" dirty="0">
                <a:solidFill>
                  <a:schemeClr val="tx1"/>
                </a:solidFill>
              </a:rPr>
              <a:t>Přímé náklady</a:t>
            </a:r>
            <a:r>
              <a:rPr lang="cs-CZ" sz="1600" dirty="0">
                <a:solidFill>
                  <a:schemeClr val="tx1"/>
                </a:solidFill>
              </a:rPr>
              <a:t>: pouze přímá práce s CS nebo zajištění výstupu, který je určen k přímému využití CS.</a:t>
            </a:r>
          </a:p>
          <a:p>
            <a:r>
              <a:rPr lang="cs-CZ" sz="1600" b="1" dirty="0">
                <a:solidFill>
                  <a:schemeClr val="tx1"/>
                </a:solidFill>
              </a:rPr>
              <a:t>Nepřímé náklady: </a:t>
            </a:r>
            <a:r>
              <a:rPr lang="cs-CZ" sz="1600" dirty="0">
                <a:solidFill>
                  <a:schemeClr val="tx1"/>
                </a:solidFill>
              </a:rPr>
              <a:t>projektový/ finanční manažer a ostatní pozice( administrativní, podpůrné), které nepracují přímo s CS.</a:t>
            </a:r>
            <a:endParaRPr lang="cs-CZ" sz="1600" b="1" dirty="0">
              <a:solidFill>
                <a:schemeClr val="tx1"/>
              </a:solidFill>
            </a:endParaRPr>
          </a:p>
          <a:p>
            <a:endParaRPr lang="cs-CZ" sz="1600" b="1" dirty="0">
              <a:solidFill>
                <a:schemeClr val="tx1"/>
              </a:solidFill>
            </a:endParaRPr>
          </a:p>
          <a:p>
            <a:endParaRPr lang="cs-CZ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8582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9B472D-898B-453D-AC3A-FFC7EDD64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22050"/>
          </a:xfrm>
        </p:spPr>
        <p:txBody>
          <a:bodyPr/>
          <a:lstStyle/>
          <a:p>
            <a:r>
              <a:rPr lang="cs-CZ" dirty="0"/>
              <a:t>                      </a:t>
            </a:r>
            <a:r>
              <a:rPr lang="cs-CZ" sz="2000" b="1" dirty="0">
                <a:solidFill>
                  <a:schemeClr val="tx1"/>
                </a:solidFill>
              </a:rPr>
              <a:t>OSOBNÍ NÁKLADY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2646BFF-4AA7-45AE-B3B8-75D5004250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31651"/>
            <a:ext cx="8596668" cy="4709712"/>
          </a:xfrm>
        </p:spPr>
        <p:txBody>
          <a:bodyPr>
            <a:normAutofit/>
          </a:bodyPr>
          <a:lstStyle/>
          <a:p>
            <a:r>
              <a:rPr lang="cs-CZ" sz="1600" b="1" dirty="0"/>
              <a:t>Pracovní smlouvy ,DPČ a DPP </a:t>
            </a:r>
            <a:r>
              <a:rPr lang="cs-CZ" sz="1600" dirty="0"/>
              <a:t>musí být uzavřeny v souladu se zákoníkem práce.</a:t>
            </a:r>
          </a:p>
          <a:p>
            <a:endParaRPr lang="cs-CZ" sz="1600" dirty="0"/>
          </a:p>
          <a:p>
            <a:r>
              <a:rPr lang="cs-CZ" sz="1600" b="1" dirty="0"/>
              <a:t>Mzdové náklady = </a:t>
            </a:r>
            <a:r>
              <a:rPr lang="cs-CZ" sz="1600" dirty="0"/>
              <a:t>hrubá mzda/plat nebo odměna (DPČ,DPP,OSVČ) + odvody zaměstnavatele na SP a ZP a další poplatky spojené se zaměstnancem hrazené zaměstnavatelem povinně na základě právních předpisů (</a:t>
            </a:r>
            <a:r>
              <a:rPr lang="cs-CZ" sz="1600" dirty="0" err="1"/>
              <a:t>např.zákonné</a:t>
            </a:r>
            <a:r>
              <a:rPr lang="cs-CZ" sz="1600" dirty="0"/>
              <a:t> pojištění odpovědnosti zaměstnavatele za škodu při pracovním úrazu nebo nemoci z povolání).</a:t>
            </a:r>
          </a:p>
          <a:p>
            <a:r>
              <a:rPr lang="cs-CZ" sz="1600" b="1" dirty="0"/>
              <a:t>Náhrady</a:t>
            </a:r>
          </a:p>
          <a:p>
            <a:pPr marL="0" indent="0">
              <a:buNone/>
            </a:pPr>
            <a:r>
              <a:rPr lang="cs-CZ" sz="1600" b="1" dirty="0"/>
              <a:t>     * za dovolenou </a:t>
            </a:r>
            <a:r>
              <a:rPr lang="cs-CZ" sz="1600" dirty="0"/>
              <a:t>(4,5 nebo 8 týdnů dovolené dle typu zaměstnavatele, viz § 213 zákona   	č.262 /2006Sb., zákoník práce)-způsobilé pouze v rozsahu, v jakém odpovídají 	zapojení zaměstnance dle realizace projektu.</a:t>
            </a:r>
          </a:p>
          <a:p>
            <a:pPr marL="0" indent="0">
              <a:buNone/>
            </a:pPr>
            <a:r>
              <a:rPr lang="cs-CZ" sz="1600" dirty="0"/>
              <a:t>     </a:t>
            </a:r>
            <a:r>
              <a:rPr lang="cs-CZ" sz="1600" b="1" dirty="0"/>
              <a:t>* v případě překážek v práci </a:t>
            </a:r>
            <a:r>
              <a:rPr lang="cs-CZ" sz="1600" dirty="0"/>
              <a:t>(v souladu se zákoníkem práce).</a:t>
            </a:r>
          </a:p>
          <a:p>
            <a:pPr marL="0" indent="0">
              <a:buNone/>
            </a:pPr>
            <a:r>
              <a:rPr lang="cs-CZ" sz="1600" b="1" dirty="0"/>
              <a:t>     * za dny dočasné pracovní neschopnosti nebo karantény </a:t>
            </a:r>
            <a:r>
              <a:rPr lang="cs-CZ" sz="1600" dirty="0"/>
              <a:t>(jejich poměrná část).</a:t>
            </a:r>
            <a:endParaRPr lang="cs-CZ" sz="1600" b="1" dirty="0"/>
          </a:p>
          <a:p>
            <a:pPr marL="0" indent="0">
              <a:buNone/>
            </a:pPr>
            <a:r>
              <a:rPr lang="cs-CZ" sz="1600" b="1" dirty="0"/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val="3537323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8A0E23-0941-415B-A57A-BDC93CAE5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                        ZÁKLADNÍ DOKUMENTY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8DDE097-E551-4FD7-B631-09BAA893F0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Výzva MAS</a:t>
            </a:r>
          </a:p>
          <a:p>
            <a:r>
              <a:rPr lang="cs-CZ" dirty="0"/>
              <a:t>Obecná pravidla pro žadatele a pro příjemce v rámci OPZ</a:t>
            </a:r>
          </a:p>
          <a:p>
            <a:r>
              <a:rPr lang="cs-CZ" dirty="0"/>
              <a:t>Specifická část pravidel pro žadatele a příjemce v rámci OPZ se skutečně vzniklými výdaji a s nepřímými náklady</a:t>
            </a:r>
          </a:p>
          <a:p>
            <a:r>
              <a:rPr lang="cs-CZ" dirty="0"/>
              <a:t>K dispozici na </a:t>
            </a:r>
            <a:r>
              <a:rPr lang="cs-CZ" dirty="0">
                <a:hlinkClick r:id="rId2"/>
              </a:rPr>
              <a:t>www.esfcr.cz</a:t>
            </a:r>
            <a:endParaRPr lang="cs-CZ" dirty="0"/>
          </a:p>
          <a:p>
            <a:r>
              <a:rPr lang="cs-CZ" dirty="0"/>
              <a:t>Pokyny k vyplnění Zprávy o realizaci ZOR a Žádost o platbu ŽOP</a:t>
            </a:r>
          </a:p>
          <a:p>
            <a:pPr marL="0" indent="0">
              <a:buNone/>
            </a:pPr>
            <a:r>
              <a:rPr lang="cs-CZ" dirty="0"/>
              <a:t>     </a:t>
            </a:r>
            <a:r>
              <a:rPr lang="cs-CZ" b="1" u="sng" dirty="0">
                <a:hlinkClick r:id="rId3"/>
              </a:rPr>
              <a:t>https://www.esfcr.cz/pokyny-k-vyplneni-zpravy-o-realizaci-zadosti-o-  	platbu-a-zadosti-o-</a:t>
            </a:r>
            <a:r>
              <a:rPr lang="cs-CZ" b="1" u="sng" dirty="0" err="1">
                <a:hlinkClick r:id="rId3"/>
              </a:rPr>
              <a:t>zmenu</a:t>
            </a:r>
            <a:r>
              <a:rPr lang="cs-CZ" b="1" u="sng" dirty="0">
                <a:hlinkClick r:id="rId3"/>
              </a:rPr>
              <a:t>-</a:t>
            </a:r>
            <a:r>
              <a:rPr lang="cs-CZ" b="1" u="sng" dirty="0" err="1">
                <a:hlinkClick r:id="rId3"/>
              </a:rPr>
              <a:t>opz</a:t>
            </a:r>
            <a:r>
              <a:rPr lang="cs-CZ" b="1" dirty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76564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B93640-7A0D-4D61-970A-50DDCEE64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80008"/>
          </a:xfrm>
        </p:spPr>
        <p:txBody>
          <a:bodyPr>
            <a:normAutofit/>
          </a:bodyPr>
          <a:lstStyle/>
          <a:p>
            <a:r>
              <a:rPr lang="cs-CZ" sz="2000" dirty="0"/>
              <a:t>                                       </a:t>
            </a:r>
            <a:r>
              <a:rPr lang="cs-CZ" sz="2000" b="1" dirty="0">
                <a:solidFill>
                  <a:schemeClr val="tx1"/>
                </a:solidFill>
              </a:rPr>
              <a:t>OSOBNÍ NÁKLADY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A2DBC44-B5DD-48FB-99A8-2A6FFA3BB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189609"/>
            <a:ext cx="8596668" cy="4851754"/>
          </a:xfrm>
        </p:spPr>
        <p:txBody>
          <a:bodyPr>
            <a:normAutofit/>
          </a:bodyPr>
          <a:lstStyle/>
          <a:p>
            <a:r>
              <a:rPr lang="cs-CZ" sz="1600" b="1" dirty="0"/>
              <a:t>Náležitosti PS, DPČ a DPP:</a:t>
            </a:r>
          </a:p>
          <a:p>
            <a:pPr marL="0" indent="0">
              <a:buNone/>
            </a:pPr>
            <a:r>
              <a:rPr lang="cs-CZ" sz="1600" dirty="0"/>
              <a:t>      * popis pracovní činnosti vykonávané pro projekt</a:t>
            </a:r>
          </a:p>
          <a:p>
            <a:pPr marL="0" indent="0">
              <a:buNone/>
            </a:pPr>
            <a:r>
              <a:rPr lang="cs-CZ" sz="1600" dirty="0"/>
              <a:t>      * identifikace projektu ( název či </a:t>
            </a:r>
            <a:r>
              <a:rPr lang="cs-CZ" sz="1600" dirty="0" err="1"/>
              <a:t>reg.číslo</a:t>
            </a:r>
            <a:r>
              <a:rPr lang="cs-CZ" sz="1600" dirty="0"/>
              <a:t>)</a:t>
            </a:r>
          </a:p>
          <a:p>
            <a:pPr marL="0" indent="0">
              <a:buNone/>
            </a:pPr>
            <a:r>
              <a:rPr lang="cs-CZ" sz="1600" dirty="0"/>
              <a:t>      * výše úvazku či počet hodin za časovou jednotku</a:t>
            </a:r>
          </a:p>
          <a:p>
            <a:pPr marL="0" indent="0">
              <a:buNone/>
            </a:pPr>
            <a:r>
              <a:rPr lang="cs-CZ" sz="1600" dirty="0"/>
              <a:t>      * výše mzdy, platu, odměny</a:t>
            </a:r>
          </a:p>
          <a:p>
            <a:pPr marL="0" indent="0">
              <a:buNone/>
            </a:pPr>
            <a:endParaRPr lang="cs-CZ" sz="1600" dirty="0"/>
          </a:p>
          <a:p>
            <a:r>
              <a:rPr lang="cs-CZ" sz="1600" b="1" dirty="0"/>
              <a:t>Další zákonem stanovené náležitosti:</a:t>
            </a:r>
          </a:p>
          <a:p>
            <a:pPr marL="0" indent="0">
              <a:buNone/>
            </a:pPr>
            <a:r>
              <a:rPr lang="cs-CZ" sz="1600" b="1" dirty="0"/>
              <a:t>      * PS</a:t>
            </a:r>
            <a:r>
              <a:rPr lang="cs-CZ" sz="1600" dirty="0"/>
              <a:t>( druh práce, místo výkonu, den nástupu do práce, nárok na dovolenou, způsob 	výpovědi apod.)</a:t>
            </a:r>
          </a:p>
          <a:p>
            <a:pPr marL="0" indent="0">
              <a:buNone/>
            </a:pPr>
            <a:r>
              <a:rPr lang="cs-CZ" sz="1600" dirty="0"/>
              <a:t>      * Vykazují </a:t>
            </a:r>
            <a:r>
              <a:rPr lang="cs-CZ" sz="1600" dirty="0" err="1"/>
              <a:t>sev</a:t>
            </a:r>
            <a:r>
              <a:rPr lang="cs-CZ" sz="1600" dirty="0"/>
              <a:t> soupisce lidských zdrojů: SD-2 Lidské zdroje</a:t>
            </a:r>
          </a:p>
          <a:p>
            <a:pPr marL="0" indent="0">
              <a:buNone/>
            </a:pPr>
            <a:r>
              <a:rPr lang="cs-CZ" sz="1600" dirty="0"/>
              <a:t>      * </a:t>
            </a:r>
            <a:r>
              <a:rPr lang="cs-CZ" sz="1600" b="1" dirty="0"/>
              <a:t>DPP,DPČ </a:t>
            </a:r>
            <a:r>
              <a:rPr lang="cs-CZ" sz="1600" dirty="0"/>
              <a:t>(doba na kterou se dohoda uzavírá, musí být uzavřena písemně).</a:t>
            </a:r>
          </a:p>
          <a:p>
            <a:pPr marL="0" indent="0">
              <a:buNone/>
            </a:pPr>
            <a:r>
              <a:rPr lang="cs-CZ" sz="1600" dirty="0"/>
              <a:t>      * U osobních nákladů projektu nad 10 000 Kč příjemce dokládá ke kontrole také </a:t>
            </a:r>
            <a:r>
              <a:rPr lang="cs-CZ" sz="1600" b="1" dirty="0"/>
              <a:t>kopie 	 výpisů z BÚ, popřípadě kopie VPD.</a:t>
            </a:r>
          </a:p>
        </p:txBody>
      </p:sp>
    </p:spTree>
    <p:extLst>
      <p:ext uri="{BB962C8B-B14F-4D97-AF65-F5344CB8AC3E}">
        <p14:creationId xmlns:p14="http://schemas.microsoft.com/office/powerpoint/2010/main" val="10675842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6C7325-006B-4F73-AD7A-60617D26F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10827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                      </a:t>
            </a:r>
            <a:r>
              <a:rPr lang="cs-CZ" sz="2000" b="1" dirty="0">
                <a:solidFill>
                  <a:schemeClr val="tx1"/>
                </a:solidFill>
              </a:rPr>
              <a:t>PRACOVNÍ VÝKAZY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717863F-0125-468A-BA5D-09E872B775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13895"/>
            <a:ext cx="8596668" cy="4727467"/>
          </a:xfrm>
        </p:spPr>
        <p:txBody>
          <a:bodyPr>
            <a:normAutofit/>
          </a:bodyPr>
          <a:lstStyle/>
          <a:p>
            <a:r>
              <a:rPr lang="cs-CZ" sz="1600" b="1" dirty="0"/>
              <a:t>Pracovní výkazy </a:t>
            </a:r>
            <a:r>
              <a:rPr lang="cs-CZ" sz="1600" dirty="0"/>
              <a:t>jsou u pracovníků projektu vyžadovány jen při výskytu alespoň jedné z následujících 2 okolností:</a:t>
            </a:r>
          </a:p>
          <a:p>
            <a:pPr marL="0" indent="0">
              <a:buNone/>
            </a:pPr>
            <a:r>
              <a:rPr lang="cs-CZ" sz="1600" dirty="0"/>
              <a:t>      a) jedná se o pracovníka, který v rámci daného pracovněprávního vztahu vykonává    	činnost pro projekt i mimo projekt</a:t>
            </a:r>
          </a:p>
          <a:p>
            <a:pPr marL="0" indent="0">
              <a:buNone/>
            </a:pPr>
            <a:r>
              <a:rPr lang="cs-CZ" sz="1600" dirty="0"/>
              <a:t>       b) jedná se o projekt, ve kterém se využívají nepřímé náklady, a popis pracovní 	činnosti u dané pracovní pozice obsahuje činnosti spadající jak do přímých, tak do    	nepřímých nákladů</a:t>
            </a:r>
          </a:p>
          <a:p>
            <a:r>
              <a:rPr lang="cs-CZ" sz="1600" b="1" dirty="0"/>
              <a:t>Výkazy</a:t>
            </a:r>
            <a:r>
              <a:rPr lang="cs-CZ" sz="1600" dirty="0"/>
              <a:t> se zpracovávají za jednotlivé měsíce ( ne po dnech, ale po skupinách činností ).</a:t>
            </a:r>
          </a:p>
          <a:p>
            <a:r>
              <a:rPr lang="cs-CZ" sz="1600" b="1" dirty="0"/>
              <a:t>Pracovní výkaz:</a:t>
            </a:r>
          </a:p>
          <a:p>
            <a:pPr marL="0" indent="0">
              <a:buNone/>
            </a:pPr>
            <a:r>
              <a:rPr lang="cs-CZ" sz="1600" b="1" dirty="0"/>
              <a:t>      </a:t>
            </a:r>
            <a:r>
              <a:rPr lang="cs-CZ" sz="1600" dirty="0"/>
              <a:t>* musí být podepsán pracovníkem a nadřízeným pracovníkem, u obou podpisů musí 	 	 být uvedeno datum podpisu</a:t>
            </a:r>
          </a:p>
          <a:p>
            <a:pPr marL="0" indent="0">
              <a:buNone/>
            </a:pPr>
            <a:r>
              <a:rPr lang="cs-CZ" sz="1600" dirty="0"/>
              <a:t>      * </a:t>
            </a:r>
            <a:r>
              <a:rPr lang="cs-CZ" sz="1600" dirty="0" err="1"/>
              <a:t>sken</a:t>
            </a:r>
            <a:r>
              <a:rPr lang="cs-CZ" sz="1600" dirty="0"/>
              <a:t> pracovního výkazu musí být nahrán do ISKP14+</a:t>
            </a:r>
          </a:p>
          <a:p>
            <a:r>
              <a:rPr lang="cs-CZ" sz="1600" dirty="0">
                <a:hlinkClick r:id="rId2"/>
              </a:rPr>
              <a:t>https://www.esfcr.cz/pracovni-vykaz-opz</a:t>
            </a:r>
            <a:endParaRPr lang="cs-CZ" sz="1600" dirty="0"/>
          </a:p>
          <a:p>
            <a:pPr marL="0" indent="0">
              <a:buNone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4005312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C52A5E-33D9-4B2A-B06B-A107C642B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24396"/>
          </a:xfrm>
        </p:spPr>
        <p:txBody>
          <a:bodyPr>
            <a:normAutofit/>
          </a:bodyPr>
          <a:lstStyle/>
          <a:p>
            <a:r>
              <a:rPr lang="cs-CZ" sz="2000" b="1" dirty="0">
                <a:solidFill>
                  <a:schemeClr val="tx1"/>
                </a:solidFill>
              </a:rPr>
              <a:t>                                  PRACOVNÍ VÝKAZ VZOR</a:t>
            </a:r>
          </a:p>
        </p:txBody>
      </p:sp>
      <p:pic>
        <p:nvPicPr>
          <p:cNvPr id="3075" name="Picture 3" descr="https://www.esfcr.cz/documents/21802/809258/Pracovn%C3%AD+v%C3%BDkaz/fbe49fb1-cd26-48c9-9754-6e42477e3e86?version=1.1&amp;t=1456998860000&amp;previewFileIndex=1">
            <a:extLst>
              <a:ext uri="{FF2B5EF4-FFF2-40B4-BE49-F238E27FC236}">
                <a16:creationId xmlns:a16="http://schemas.microsoft.com/office/drawing/2014/main" id="{6B1E32DA-BD22-469A-869E-03E49F3AFA3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774" y="1003176"/>
            <a:ext cx="4696287" cy="5983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05708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325B12-748A-4879-B1E7-147AA1E6B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48683"/>
          </a:xfrm>
        </p:spPr>
        <p:txBody>
          <a:bodyPr>
            <a:normAutofit/>
          </a:bodyPr>
          <a:lstStyle/>
          <a:p>
            <a:r>
              <a:rPr lang="cs-CZ" sz="2000" dirty="0">
                <a:solidFill>
                  <a:schemeClr val="tx1"/>
                </a:solidFill>
              </a:rPr>
              <a:t>                                              </a:t>
            </a:r>
            <a:r>
              <a:rPr lang="cs-CZ" sz="2000" b="1" dirty="0">
                <a:solidFill>
                  <a:schemeClr val="tx1"/>
                </a:solidFill>
              </a:rPr>
              <a:t>CESTOVNÉ</a:t>
            </a:r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2FC74B9-9B70-44D5-BCB8-D8AD4034F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51751"/>
            <a:ext cx="8596668" cy="4789611"/>
          </a:xfrm>
        </p:spPr>
        <p:txBody>
          <a:bodyPr>
            <a:normAutofit/>
          </a:bodyPr>
          <a:lstStyle/>
          <a:p>
            <a:r>
              <a:rPr lang="cs-CZ" sz="1600" b="1" dirty="0"/>
              <a:t>Cestovní náhrady </a:t>
            </a:r>
            <a:r>
              <a:rPr lang="cs-CZ" sz="1600" dirty="0"/>
              <a:t>= náhrady za jízdné výdaje, výdaje za ubytování, za stravné a za nutné vedlejší výdaje</a:t>
            </a:r>
          </a:p>
          <a:p>
            <a:pPr marL="0" indent="0">
              <a:buNone/>
            </a:pPr>
            <a:r>
              <a:rPr lang="cs-CZ" sz="1600" b="1" dirty="0"/>
              <a:t>	Cestovní náhrady spojené s pracovními cestami ( tuzemské i zahraniční ) 	realizačního týmu jsou hrazeny z nepřímých nákladů.</a:t>
            </a:r>
          </a:p>
          <a:p>
            <a:r>
              <a:rPr lang="cs-CZ" sz="1600" b="1" dirty="0"/>
              <a:t> pro zaměstnance českých subjektů při zahraničních cestách (PN)-</a:t>
            </a:r>
            <a:r>
              <a:rPr lang="cs-CZ" sz="1600" dirty="0"/>
              <a:t>dle vyhlášky MPSV  a  MF, cestovné po ČR NN, kapesné v cizí měně je způsobilým výdajem až do 40% stravného</a:t>
            </a:r>
          </a:p>
          <a:p>
            <a:r>
              <a:rPr lang="cs-CZ" sz="1600" b="1" dirty="0"/>
              <a:t>Pro zahraniční experty při pracovní cestě do ČR (PN) </a:t>
            </a:r>
            <a:r>
              <a:rPr lang="cs-CZ" sz="1600" dirty="0" err="1"/>
              <a:t>tzv</a:t>
            </a:r>
            <a:r>
              <a:rPr lang="cs-CZ" sz="1600" dirty="0"/>
              <a:t>.,,per </a:t>
            </a:r>
            <a:r>
              <a:rPr lang="cs-CZ" sz="1600" dirty="0" err="1"/>
              <a:t>diems</a:t>
            </a:r>
            <a:r>
              <a:rPr lang="cs-CZ" sz="1600" dirty="0"/>
              <a:t>“ ve výši 230 EUR </a:t>
            </a:r>
          </a:p>
          <a:p>
            <a:pPr marL="0" indent="0">
              <a:buNone/>
            </a:pPr>
            <a:r>
              <a:rPr lang="cs-CZ" sz="1600" b="1" dirty="0"/>
              <a:t>	</a:t>
            </a:r>
            <a:r>
              <a:rPr lang="cs-CZ" sz="1600" dirty="0"/>
              <a:t>(</a:t>
            </a:r>
            <a:r>
              <a:rPr lang="cs-CZ" sz="1600" dirty="0">
                <a:hlinkClick r:id="rId2"/>
              </a:rPr>
              <a:t>http://ec.europa.eu/</a:t>
            </a:r>
            <a:r>
              <a:rPr lang="cs-CZ" sz="1600" dirty="0" err="1">
                <a:hlinkClick r:id="rId2"/>
              </a:rPr>
              <a:t>europeaid</a:t>
            </a:r>
            <a:r>
              <a:rPr lang="cs-CZ" sz="1600" dirty="0">
                <a:hlinkClick r:id="rId2"/>
              </a:rPr>
              <a:t>/</a:t>
            </a:r>
            <a:r>
              <a:rPr lang="cs-CZ" sz="1600" dirty="0" err="1">
                <a:hlinkClick r:id="rId2"/>
              </a:rPr>
              <a:t>perdiem_en</a:t>
            </a:r>
            <a:r>
              <a:rPr lang="cs-CZ" sz="1600" dirty="0"/>
              <a:t>) nebo paušál 75 EUR, zahrnují náklady 	na ubytování , stravné a cestovné v ČR a výdaj za dopravu experta do ČR a zpět.</a:t>
            </a:r>
          </a:p>
        </p:txBody>
      </p:sp>
    </p:spTree>
    <p:extLst>
      <p:ext uri="{BB962C8B-B14F-4D97-AF65-F5344CB8AC3E}">
        <p14:creationId xmlns:p14="http://schemas.microsoft.com/office/powerpoint/2010/main" val="6756093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BC417E-C15A-47D2-8665-B1D2D8FC2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13173"/>
          </a:xfrm>
        </p:spPr>
        <p:txBody>
          <a:bodyPr>
            <a:normAutofit/>
          </a:bodyPr>
          <a:lstStyle/>
          <a:p>
            <a:r>
              <a:rPr lang="cs-CZ" sz="2000" dirty="0"/>
              <a:t>    </a:t>
            </a:r>
            <a:r>
              <a:rPr lang="cs-CZ" sz="2000" b="1" dirty="0">
                <a:solidFill>
                  <a:schemeClr val="tx1"/>
                </a:solidFill>
              </a:rPr>
              <a:t>ZAŘÍZENÍ A VYBAVENÍ, SPOTŘEBNÍ MATERIÁL (VČ.NÁJMU A ODPISŮ)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7D54738-7B14-40D5-959C-6AFC1D1926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154097"/>
            <a:ext cx="8596668" cy="4887265"/>
          </a:xfrm>
        </p:spPr>
        <p:txBody>
          <a:bodyPr>
            <a:normAutofit/>
          </a:bodyPr>
          <a:lstStyle/>
          <a:p>
            <a:r>
              <a:rPr lang="cs-CZ" sz="1600" b="1" dirty="0"/>
              <a:t>Investiční výdaje </a:t>
            </a:r>
            <a:r>
              <a:rPr lang="cs-CZ" sz="1600" dirty="0"/>
              <a:t>= odpisový hmotný majetek(</a:t>
            </a:r>
            <a:r>
              <a:rPr lang="cs-CZ" sz="1600" dirty="0" err="1"/>
              <a:t>pořiz.hodnota</a:t>
            </a:r>
            <a:r>
              <a:rPr lang="cs-CZ" sz="1600" dirty="0"/>
              <a:t> vyšší než 40tis.Kč) a nehmotný majetek (pořizovací cena vyšší než 60 </a:t>
            </a:r>
            <a:r>
              <a:rPr lang="cs-CZ" sz="1600" dirty="0" err="1"/>
              <a:t>tis.Kč</a:t>
            </a:r>
            <a:r>
              <a:rPr lang="cs-CZ" sz="1600" dirty="0"/>
              <a:t>).</a:t>
            </a:r>
          </a:p>
          <a:p>
            <a:r>
              <a:rPr lang="cs-CZ" sz="1600" b="1" dirty="0"/>
              <a:t>Neinvestiční výdaje </a:t>
            </a:r>
            <a:r>
              <a:rPr lang="cs-CZ" sz="1600" dirty="0"/>
              <a:t>= neodpisovaný hmotný (pořizovací hodnota nižší než 40tis.Kč) a nehmotný majetek(</a:t>
            </a:r>
            <a:r>
              <a:rPr lang="cs-CZ" sz="1600" dirty="0" err="1"/>
              <a:t>pořiz.cena</a:t>
            </a:r>
            <a:r>
              <a:rPr lang="cs-CZ" sz="1600" dirty="0"/>
              <a:t> nižší než 60 </a:t>
            </a:r>
            <a:r>
              <a:rPr lang="cs-CZ" sz="1600" dirty="0" err="1"/>
              <a:t>tis.Kč</a:t>
            </a:r>
            <a:r>
              <a:rPr lang="cs-CZ" sz="1600" dirty="0"/>
              <a:t>)</a:t>
            </a:r>
          </a:p>
          <a:p>
            <a:r>
              <a:rPr lang="cs-CZ" sz="1600" b="1" dirty="0"/>
              <a:t>Zařízení a vybavení pro členy RT, </a:t>
            </a:r>
            <a:r>
              <a:rPr lang="cs-CZ" sz="1600" dirty="0"/>
              <a:t>kteří přímo pracují s CS nebo zajišťují výstup k přímému využití CS.</a:t>
            </a:r>
          </a:p>
          <a:p>
            <a:r>
              <a:rPr lang="cs-CZ" sz="1600" b="1" dirty="0"/>
              <a:t>Nákup vybavení pro </a:t>
            </a:r>
            <a:r>
              <a:rPr lang="cs-CZ" sz="1600" b="1" dirty="0" err="1"/>
              <a:t>RT</a:t>
            </a:r>
            <a:r>
              <a:rPr lang="cs-CZ" sz="1600" dirty="0" err="1"/>
              <a:t>,např.nákup</a:t>
            </a:r>
            <a:r>
              <a:rPr lang="cs-CZ" sz="1600" dirty="0"/>
              <a:t> výpočetní techniky-pro pracovníky RT lze pořídit pouze takový počet kusů zařízení a vybavení, který odpovídá výši úvazku členů RT=1ks na 1 úvazek; pokud je úvazek nižší, lze uplatnit pouze část pořizovací ceny, vztahující se k danému úvazku (0,5 úvazek = 0,5 ceny výpočetní techniky), úvazky jednotlivých členů RT je možné sčítat.</a:t>
            </a:r>
          </a:p>
          <a:p>
            <a:r>
              <a:rPr lang="cs-CZ" sz="1600" dirty="0"/>
              <a:t>Nově zařazen je do této skupiny výdajů i </a:t>
            </a:r>
            <a:r>
              <a:rPr lang="cs-CZ" sz="1600" b="1" dirty="0"/>
              <a:t>nábytek </a:t>
            </a:r>
            <a:r>
              <a:rPr lang="cs-CZ" sz="1600" dirty="0"/>
              <a:t>(rozdíl oproti OP LZZ).</a:t>
            </a:r>
          </a:p>
          <a:p>
            <a:r>
              <a:rPr lang="cs-CZ" sz="1600" dirty="0"/>
              <a:t>Pokud jakýkoliv nákup zařízení a vybavení patří na základě vymezení nepřímých nákladů(dle kapitoly 6.4.16 </a:t>
            </a:r>
            <a:r>
              <a:rPr lang="cs-CZ" sz="1600" dirty="0" err="1"/>
              <a:t>Spec.pravidel</a:t>
            </a:r>
            <a:r>
              <a:rPr lang="cs-CZ" sz="1600" dirty="0"/>
              <a:t>) mezi nepřímé náklady, nelze tyto výdaje řadit mezi přímé způsobilé náklady.</a:t>
            </a:r>
          </a:p>
        </p:txBody>
      </p:sp>
    </p:spTree>
    <p:extLst>
      <p:ext uri="{BB962C8B-B14F-4D97-AF65-F5344CB8AC3E}">
        <p14:creationId xmlns:p14="http://schemas.microsoft.com/office/powerpoint/2010/main" val="102836919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4FCF11-D74E-4B84-A553-B2C8F8860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28583"/>
          </a:xfrm>
        </p:spPr>
        <p:txBody>
          <a:bodyPr/>
          <a:lstStyle/>
          <a:p>
            <a:r>
              <a:rPr lang="cs-CZ" dirty="0"/>
              <a:t> </a:t>
            </a:r>
            <a:r>
              <a:rPr lang="cs-CZ" sz="2000" b="1" dirty="0">
                <a:solidFill>
                  <a:schemeClr val="tx1"/>
                </a:solidFill>
              </a:rPr>
              <a:t>ZAŘÍZENÍ A VYBAVENÍ, SPOTŘEBNÍ MATERIÁL (VČ.NÁJMU A ODPISŮ)</a:t>
            </a:r>
            <a:endParaRPr lang="cs-CZ" sz="20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DBDAD42-37DE-465D-A5F1-49D23CC28F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49407"/>
            <a:ext cx="8596668" cy="4691956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V rámci kapitoly lze také hradit:</a:t>
            </a:r>
          </a:p>
          <a:p>
            <a:r>
              <a:rPr lang="cs-CZ" sz="1600" b="1" dirty="0"/>
              <a:t>Nájem či leasing zařízení a vybavení budov</a:t>
            </a:r>
          </a:p>
          <a:p>
            <a:pPr marL="0" indent="0">
              <a:buNone/>
            </a:pPr>
            <a:r>
              <a:rPr lang="cs-CZ" sz="1600" b="1" dirty="0"/>
              <a:t>     * operativní leasing = </a:t>
            </a:r>
            <a:r>
              <a:rPr lang="cs-CZ" sz="1600" dirty="0"/>
              <a:t>nájemné (splátky) leasingu, smlouva o nájmu nebo operativním 	leasingu</a:t>
            </a:r>
          </a:p>
          <a:p>
            <a:pPr marL="0" indent="0">
              <a:buNone/>
            </a:pPr>
            <a:r>
              <a:rPr lang="cs-CZ" sz="1600" b="1" dirty="0"/>
              <a:t>     * finanční leasing </a:t>
            </a:r>
            <a:r>
              <a:rPr lang="cs-CZ" sz="1600" dirty="0"/>
              <a:t>= způsobilé jsou pouze splátky leasingu, vztahující se k období 	trvání projektu (daně a finanční činnost pronajímatele související s leasingovou  	smlouvou nejsou způsobilými výdaji).</a:t>
            </a:r>
          </a:p>
          <a:p>
            <a:r>
              <a:rPr lang="cs-CZ" sz="1600" b="1" dirty="0"/>
              <a:t>Odpisy (daňové )</a:t>
            </a:r>
          </a:p>
          <a:p>
            <a:pPr marL="0" indent="0">
              <a:buNone/>
            </a:pPr>
            <a:r>
              <a:rPr lang="cs-CZ" sz="1600" dirty="0"/>
              <a:t>      * Dlouhodobého hmotného a nehmotného majetku používaného pro účely projektu, 	které využívá CS</a:t>
            </a:r>
          </a:p>
          <a:p>
            <a:pPr marL="0" indent="0">
              <a:buNone/>
            </a:pPr>
            <a:r>
              <a:rPr lang="cs-CZ" sz="1600" dirty="0"/>
              <a:t>      * Jsou způsobilým výdajem po dobu trvání projektu za předpokladu, že nákup takového   	majetku není součástí způsobilých výdajů na projekt.</a:t>
            </a:r>
          </a:p>
        </p:txBody>
      </p:sp>
    </p:spTree>
    <p:extLst>
      <p:ext uri="{BB962C8B-B14F-4D97-AF65-F5344CB8AC3E}">
        <p14:creationId xmlns:p14="http://schemas.microsoft.com/office/powerpoint/2010/main" val="391145527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E08205-605F-4AF1-A03C-49F35C772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57561"/>
          </a:xfrm>
        </p:spPr>
        <p:txBody>
          <a:bodyPr>
            <a:normAutofit/>
          </a:bodyPr>
          <a:lstStyle/>
          <a:p>
            <a:r>
              <a:rPr lang="cs-CZ" sz="2000" dirty="0"/>
              <a:t>                   </a:t>
            </a:r>
            <a:r>
              <a:rPr lang="cs-CZ" sz="2000" b="1" dirty="0">
                <a:solidFill>
                  <a:schemeClr val="tx1"/>
                </a:solidFill>
              </a:rPr>
              <a:t>NÁKUP SLUŽEB, DROBNÉ STAVEBNÍ ÚPRAVY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DA015A6-9EE3-4FB9-9506-9F639EA91A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67161"/>
            <a:ext cx="8596668" cy="4674201"/>
          </a:xfrm>
        </p:spPr>
        <p:txBody>
          <a:bodyPr/>
          <a:lstStyle/>
          <a:p>
            <a:r>
              <a:rPr lang="cs-CZ" b="1" dirty="0"/>
              <a:t>Nákup služeb:</a:t>
            </a:r>
          </a:p>
          <a:p>
            <a:pPr marL="0" indent="0">
              <a:buNone/>
            </a:pPr>
            <a:r>
              <a:rPr lang="cs-CZ" sz="1600" dirty="0"/>
              <a:t>Dodání služby musí být nezbytné k realizaci projektu a musí vytvářet novou </a:t>
            </a:r>
            <a:r>
              <a:rPr lang="cs-CZ" sz="1600" dirty="0" err="1"/>
              <a:t>hodnotu,např</a:t>
            </a:r>
            <a:r>
              <a:rPr lang="cs-CZ" sz="1600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600" dirty="0"/>
              <a:t>zpracování analýz, průzkumů, studií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600" dirty="0"/>
              <a:t>lektorské služby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600" dirty="0"/>
              <a:t>školení a kurzy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600" dirty="0"/>
              <a:t>vytvoření nových publikací, školících materiálů nebo manuálů, CD/DVD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600" dirty="0"/>
              <a:t>pronájem prostor pro práci s CS (např. pronájem učebny)</a:t>
            </a:r>
          </a:p>
          <a:p>
            <a:r>
              <a:rPr lang="cs-CZ" b="1" dirty="0"/>
              <a:t>Drobné stavební úpravy: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600" dirty="0"/>
              <a:t> cena všech dokončených stavebních úprav v jednom zdaňovacím období, která nepřesáhne  úhrnu 40 000 Kč na každou jednotlivou účetní položku majetku.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600" dirty="0"/>
              <a:t>např. úprava pracovního místa, které usnadní přístup osobám zdravotně postiženým</a:t>
            </a:r>
          </a:p>
        </p:txBody>
      </p:sp>
    </p:spTree>
    <p:extLst>
      <p:ext uri="{BB962C8B-B14F-4D97-AF65-F5344CB8AC3E}">
        <p14:creationId xmlns:p14="http://schemas.microsoft.com/office/powerpoint/2010/main" val="332351634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C26AC8-62FB-41B4-8CD9-5B1341C80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15518"/>
          </a:xfrm>
        </p:spPr>
        <p:txBody>
          <a:bodyPr>
            <a:normAutofit/>
          </a:bodyPr>
          <a:lstStyle/>
          <a:p>
            <a:r>
              <a:rPr lang="cs-CZ" sz="2000" dirty="0"/>
              <a:t>                                   </a:t>
            </a:r>
            <a:r>
              <a:rPr lang="cs-CZ" sz="2000" b="1" dirty="0">
                <a:solidFill>
                  <a:schemeClr val="tx1"/>
                </a:solidFill>
              </a:rPr>
              <a:t>PŘÍMÁ PODPORA PRO CS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55FD2D5-D8E7-415B-B488-A700B37FC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25119"/>
            <a:ext cx="8596668" cy="4816244"/>
          </a:xfrm>
        </p:spPr>
        <p:txBody>
          <a:bodyPr>
            <a:normAutofit/>
          </a:bodyPr>
          <a:lstStyle/>
          <a:p>
            <a:r>
              <a:rPr lang="cs-CZ" sz="1600" b="1" dirty="0"/>
              <a:t>Mzdy zaměstnanců z CS </a:t>
            </a:r>
            <a:r>
              <a:rPr lang="cs-CZ" sz="1600" dirty="0"/>
              <a:t>(PS, DPČ,DPP) – </a:t>
            </a:r>
            <a:r>
              <a:rPr lang="cs-CZ" sz="1600" dirty="0" err="1"/>
              <a:t>max.limit</a:t>
            </a:r>
            <a:r>
              <a:rPr lang="cs-CZ" sz="1600" dirty="0"/>
              <a:t> stanovený pro měsíc práce zaměstnance je ve výši trojnásobku minimální mzdy za měsíc při 40hodinnové týdenní pracovní době.</a:t>
            </a:r>
          </a:p>
          <a:p>
            <a:r>
              <a:rPr lang="cs-CZ" sz="1600" b="1" dirty="0"/>
              <a:t>Cestovné a ubytování </a:t>
            </a:r>
            <a:r>
              <a:rPr lang="cs-CZ" sz="1600" dirty="0"/>
              <a:t>při služebních cestách pro CS.</a:t>
            </a:r>
          </a:p>
          <a:p>
            <a:r>
              <a:rPr lang="cs-CZ" sz="1600" b="1" dirty="0"/>
              <a:t>Příspěvek na péči o dítě a další závislé osoby</a:t>
            </a:r>
            <a:r>
              <a:rPr lang="cs-CZ" sz="1600" dirty="0"/>
              <a:t>- poskytuje se po dobu trvání školení nebo při nástupu nezaměstnané osoby do nového zaměstnání ( v tomto případě se poskytuje po dobu max.6měsíců).</a:t>
            </a:r>
          </a:p>
          <a:p>
            <a:r>
              <a:rPr lang="cs-CZ" sz="1600" b="1" dirty="0"/>
              <a:t>Příspěvek na zapracování </a:t>
            </a:r>
            <a:r>
              <a:rPr lang="cs-CZ" sz="1600" dirty="0"/>
              <a:t>(dle zákona č.435/2004 </a:t>
            </a:r>
            <a:r>
              <a:rPr lang="cs-CZ" sz="1600" dirty="0" err="1"/>
              <a:t>Sb.,zákon</a:t>
            </a:r>
            <a:r>
              <a:rPr lang="cs-CZ" sz="1600" dirty="0"/>
              <a:t> o zaměstnanosti) – poskytuje se po dobu max.3 měsíců, nejvýše do poloviny minimální mzdy.</a:t>
            </a:r>
          </a:p>
          <a:p>
            <a:r>
              <a:rPr lang="cs-CZ" sz="1600" b="1" dirty="0"/>
              <a:t>Jiné nezbytné náklady </a:t>
            </a:r>
            <a:r>
              <a:rPr lang="cs-CZ" sz="1600" dirty="0"/>
              <a:t>pro CS pro realizování jejich aktivit (prohlídka zdravotní způsobilosti pro výkon práce, výpis z rejstříku trestů).</a:t>
            </a:r>
          </a:p>
        </p:txBody>
      </p:sp>
    </p:spTree>
    <p:extLst>
      <p:ext uri="{BB962C8B-B14F-4D97-AF65-F5344CB8AC3E}">
        <p14:creationId xmlns:p14="http://schemas.microsoft.com/office/powerpoint/2010/main" val="74018148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6E0507-9301-4963-9FA7-AF0CF5C2E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95417"/>
          </a:xfrm>
        </p:spPr>
        <p:txBody>
          <a:bodyPr>
            <a:normAutofit/>
          </a:bodyPr>
          <a:lstStyle/>
          <a:p>
            <a:r>
              <a:rPr lang="cs-CZ" sz="2000" b="1" dirty="0">
                <a:solidFill>
                  <a:schemeClr val="tx1"/>
                </a:solidFill>
              </a:rPr>
              <a:t>                                           PŘÍJMY PROJEKTU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FE3F460-5303-4314-8C17-84EF3D2D9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127465"/>
            <a:ext cx="8596668" cy="4913898"/>
          </a:xfrm>
        </p:spPr>
        <p:txBody>
          <a:bodyPr>
            <a:normAutofit/>
          </a:bodyPr>
          <a:lstStyle/>
          <a:p>
            <a:r>
              <a:rPr lang="cs-CZ" sz="1600" dirty="0"/>
              <a:t>Příjmy za poskytované služby, které jsou i jen částečně financované v rámci projektu (konferenční poplatky za školení apod.)</a:t>
            </a:r>
          </a:p>
          <a:p>
            <a:r>
              <a:rPr lang="cs-CZ" sz="1600" dirty="0"/>
              <a:t>Příjmy za prodej výrobků, které vznikly v rámci projektu (</a:t>
            </a:r>
            <a:r>
              <a:rPr lang="cs-CZ" sz="1600" dirty="0" err="1"/>
              <a:t>tj.výrobků</a:t>
            </a:r>
            <a:r>
              <a:rPr lang="cs-CZ" sz="1600" dirty="0"/>
              <a:t>, na jejichž vznik byly vynaloženy výdaje projektu).</a:t>
            </a:r>
          </a:p>
          <a:p>
            <a:r>
              <a:rPr lang="cs-CZ" sz="1600" dirty="0"/>
              <a:t>Pronájem prostor, zařízení, softwaru atd. financovaných v rámci projektu.</a:t>
            </a:r>
          </a:p>
          <a:p>
            <a:r>
              <a:rPr lang="cs-CZ" sz="1600" dirty="0"/>
              <a:t>Prostředky, kterými partner či další subjekt zapojený do realizace projektu(</a:t>
            </a:r>
            <a:r>
              <a:rPr lang="cs-CZ" sz="1600" dirty="0" err="1"/>
              <a:t>např.jako</a:t>
            </a:r>
            <a:r>
              <a:rPr lang="cs-CZ" sz="1600" dirty="0"/>
              <a:t> zaměstnavatel školených osob) spolufinancuje z vlastních zdrojů projektové činnosti z důvodu aplikace některé z blokových výjimek ze zákazu veřejné podpory.</a:t>
            </a:r>
          </a:p>
          <a:p>
            <a:pPr marL="0" indent="0">
              <a:buNone/>
            </a:pPr>
            <a:r>
              <a:rPr lang="cs-CZ" sz="1600" b="1" dirty="0">
                <a:solidFill>
                  <a:schemeClr val="tx1"/>
                </a:solidFill>
              </a:rPr>
              <a:t>      PŘÍJMEM PROJEKTU NIKDY NEJSOU:</a:t>
            </a:r>
          </a:p>
          <a:p>
            <a:pPr marL="0" indent="0">
              <a:buNone/>
            </a:pPr>
            <a:r>
              <a:rPr lang="cs-CZ" sz="1600" b="1" dirty="0">
                <a:solidFill>
                  <a:schemeClr val="tx1"/>
                </a:solidFill>
              </a:rPr>
              <a:t>      * </a:t>
            </a:r>
            <a:r>
              <a:rPr lang="cs-CZ" sz="1600" dirty="0">
                <a:solidFill>
                  <a:schemeClr val="tx1"/>
                </a:solidFill>
              </a:rPr>
              <a:t>úroky vygenerované na bankovních účtech příjemce</a:t>
            </a:r>
          </a:p>
          <a:p>
            <a:pPr marL="0" indent="0">
              <a:buNone/>
            </a:pPr>
            <a:r>
              <a:rPr lang="cs-CZ" sz="1600" b="1" dirty="0">
                <a:solidFill>
                  <a:schemeClr val="tx1"/>
                </a:solidFill>
              </a:rPr>
              <a:t>      * </a:t>
            </a:r>
            <a:r>
              <a:rPr lang="cs-CZ" sz="1600" dirty="0">
                <a:solidFill>
                  <a:schemeClr val="tx1"/>
                </a:solidFill>
              </a:rPr>
              <a:t>platby, které příjemce obdrží ze smluvních pokut v důsledku porušení smlouvy</a:t>
            </a:r>
          </a:p>
          <a:p>
            <a:pPr marL="0" indent="0">
              <a:buNone/>
            </a:pPr>
            <a:r>
              <a:rPr lang="cs-CZ" sz="1600" dirty="0">
                <a:solidFill>
                  <a:schemeClr val="tx1"/>
                </a:solidFill>
              </a:rPr>
              <a:t>      * platby, které vznikají v důsledku toho, že třetí osoba vybraná podle pravidel pro 	zadávání zakázek svou nabídku stáhne(peněžní jistota).</a:t>
            </a:r>
          </a:p>
        </p:txBody>
      </p:sp>
    </p:spTree>
    <p:extLst>
      <p:ext uri="{BB962C8B-B14F-4D97-AF65-F5344CB8AC3E}">
        <p14:creationId xmlns:p14="http://schemas.microsoft.com/office/powerpoint/2010/main" val="215614662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159A55-64C0-47BE-8B34-C5F06E11F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77662"/>
          </a:xfrm>
        </p:spPr>
        <p:txBody>
          <a:bodyPr>
            <a:normAutofit/>
          </a:bodyPr>
          <a:lstStyle/>
          <a:p>
            <a:r>
              <a:rPr lang="cs-CZ" sz="2000" b="1" dirty="0">
                <a:solidFill>
                  <a:schemeClr val="tx1"/>
                </a:solidFill>
              </a:rPr>
              <a:t>                                     ZMĚNY ROZPOČTU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98B729A-EC94-434C-ADB8-430B866484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118586"/>
            <a:ext cx="8596668" cy="5592931"/>
          </a:xfrm>
        </p:spPr>
        <p:txBody>
          <a:bodyPr>
            <a:normAutofit/>
          </a:bodyPr>
          <a:lstStyle/>
          <a:p>
            <a:r>
              <a:rPr lang="cs-CZ" sz="1600" dirty="0">
                <a:solidFill>
                  <a:schemeClr val="tx1"/>
                </a:solidFill>
              </a:rPr>
              <a:t>Změny rozpočtu jsou možné, </a:t>
            </a:r>
            <a:r>
              <a:rPr lang="cs-CZ" sz="1600" b="1" dirty="0">
                <a:solidFill>
                  <a:schemeClr val="tx1"/>
                </a:solidFill>
              </a:rPr>
              <a:t>nesmí ale narušit charakter a hlavní záměr projektu</a:t>
            </a:r>
            <a:r>
              <a:rPr lang="cs-CZ" sz="1600" dirty="0">
                <a:solidFill>
                  <a:schemeClr val="tx1"/>
                </a:solidFill>
              </a:rPr>
              <a:t>, musí být pro projekt nezbytné a efektivní.</a:t>
            </a:r>
          </a:p>
          <a:p>
            <a:r>
              <a:rPr lang="cs-CZ" sz="1600" dirty="0">
                <a:solidFill>
                  <a:schemeClr val="tx1"/>
                </a:solidFill>
              </a:rPr>
              <a:t>Rozlišují se </a:t>
            </a:r>
            <a:r>
              <a:rPr lang="cs-CZ" sz="1600" b="1" dirty="0">
                <a:solidFill>
                  <a:schemeClr val="tx1"/>
                </a:solidFill>
              </a:rPr>
              <a:t>podstatné a nepodstatné změny </a:t>
            </a:r>
            <a:r>
              <a:rPr lang="cs-CZ" sz="1600" dirty="0">
                <a:solidFill>
                  <a:schemeClr val="tx1"/>
                </a:solidFill>
              </a:rPr>
              <a:t>(kap.5.1 Specifické části pravidel pro žadatele a příjemce).</a:t>
            </a:r>
          </a:p>
          <a:p>
            <a:r>
              <a:rPr lang="cs-CZ" sz="1600" dirty="0">
                <a:solidFill>
                  <a:schemeClr val="tx1"/>
                </a:solidFill>
              </a:rPr>
              <a:t>Každá změna rozpočtu </a:t>
            </a:r>
            <a:r>
              <a:rPr lang="cs-CZ" sz="1600" b="1" dirty="0">
                <a:solidFill>
                  <a:schemeClr val="tx1"/>
                </a:solidFill>
              </a:rPr>
              <a:t>musí být odůvodněna.</a:t>
            </a:r>
          </a:p>
          <a:p>
            <a:r>
              <a:rPr lang="cs-CZ" sz="1600" b="1" dirty="0">
                <a:solidFill>
                  <a:schemeClr val="tx1"/>
                </a:solidFill>
              </a:rPr>
              <a:t>Celková výše rozpočtu nemůže být navýšena.</a:t>
            </a:r>
          </a:p>
          <a:p>
            <a:r>
              <a:rPr lang="cs-CZ" sz="1600" b="1" dirty="0">
                <a:solidFill>
                  <a:schemeClr val="tx1"/>
                </a:solidFill>
              </a:rPr>
              <a:t>Položky rozpočtu nemohou být přečerpány.</a:t>
            </a:r>
          </a:p>
          <a:p>
            <a:r>
              <a:rPr lang="cs-CZ" sz="1600" b="1" dirty="0">
                <a:solidFill>
                  <a:schemeClr val="tx1"/>
                </a:solidFill>
              </a:rPr>
              <a:t> NEPODSTATNÉ ZMĚNY ROZPOČTU:</a:t>
            </a:r>
          </a:p>
          <a:p>
            <a:pPr marL="0" indent="0">
              <a:buNone/>
            </a:pPr>
            <a:r>
              <a:rPr lang="cs-CZ" sz="1600" b="1" dirty="0">
                <a:solidFill>
                  <a:schemeClr val="tx1"/>
                </a:solidFill>
              </a:rPr>
              <a:t>       - </a:t>
            </a:r>
            <a:r>
              <a:rPr lang="cs-CZ" sz="1600" dirty="0">
                <a:solidFill>
                  <a:schemeClr val="tx1"/>
                </a:solidFill>
              </a:rPr>
              <a:t>změna rozpočtu projektu (přesun mezi položkami, vytváření nových položek, zrušení  	  položek) v rámci jedné kapitoly rozpočtu;</a:t>
            </a:r>
          </a:p>
          <a:p>
            <a:pPr marL="0" indent="0">
              <a:buNone/>
            </a:pPr>
            <a:r>
              <a:rPr lang="cs-CZ" sz="1600" dirty="0">
                <a:solidFill>
                  <a:schemeClr val="tx1"/>
                </a:solidFill>
              </a:rPr>
              <a:t>       - přesun prostředků mezi jednotlivými kapitolami rozpočtu do výše 20% celkových 	 	  způsobilých výdajů projektu</a:t>
            </a:r>
          </a:p>
          <a:p>
            <a:r>
              <a:rPr lang="cs-CZ" sz="1600" b="1" dirty="0">
                <a:solidFill>
                  <a:schemeClr val="tx1"/>
                </a:solidFill>
              </a:rPr>
              <a:t>PODSTATNÉ ZMĚNY ROZPOČTU</a:t>
            </a:r>
            <a:r>
              <a:rPr lang="cs-CZ" sz="1600" dirty="0">
                <a:solidFill>
                  <a:schemeClr val="tx1"/>
                </a:solidFill>
              </a:rPr>
              <a:t>:</a:t>
            </a:r>
          </a:p>
          <a:p>
            <a:pPr marL="0" indent="0">
              <a:buNone/>
            </a:pPr>
            <a:r>
              <a:rPr lang="cs-CZ" sz="1600" dirty="0">
                <a:solidFill>
                  <a:schemeClr val="tx1"/>
                </a:solidFill>
              </a:rPr>
              <a:t>     - přesun prostředků mezi jednotlivými kapitolami rozpočtu vyšší než 20% celkových 	způsobilých výdajů projektu;</a:t>
            </a:r>
          </a:p>
          <a:p>
            <a:pPr marL="0" indent="0">
              <a:buNone/>
            </a:pPr>
            <a:r>
              <a:rPr lang="cs-CZ" sz="1600" dirty="0">
                <a:solidFill>
                  <a:schemeClr val="tx1"/>
                </a:solidFill>
              </a:rPr>
              <a:t>     - přesun rozpočtu mezi položkami na neinvestiční a </a:t>
            </a:r>
            <a:r>
              <a:rPr lang="cs-CZ" sz="1600">
                <a:solidFill>
                  <a:schemeClr val="tx1"/>
                </a:solidFill>
              </a:rPr>
              <a:t>investiční výdaje</a:t>
            </a:r>
            <a:endParaRPr lang="cs-CZ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287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111B43-4850-4A04-96FA-31D5229AC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          ROZHODNUTÍ O POSKYTNUTÍ DOTACE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E392288-BDFC-4B8C-BB22-247BED73E4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171852"/>
            <a:ext cx="8596668" cy="5504155"/>
          </a:xfrm>
        </p:spPr>
        <p:txBody>
          <a:bodyPr>
            <a:normAutofit/>
          </a:bodyPr>
          <a:lstStyle/>
          <a:p>
            <a:r>
              <a:rPr lang="cs-CZ" sz="1600" dirty="0"/>
              <a:t>Po ukončení procesu výběru projektů jsou žadatelé informováni o výsledku prostřednictvím </a:t>
            </a:r>
            <a:r>
              <a:rPr lang="cs-CZ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Vyrozumění o doporučení projektu k podpoře</a:t>
            </a:r>
          </a:p>
          <a:p>
            <a:r>
              <a:rPr lang="cs-CZ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Zápis z jednotlivých fází hodnocení zveřejní na webu MAS</a:t>
            </a:r>
          </a:p>
          <a:p>
            <a:r>
              <a:rPr lang="cs-CZ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Součástí Vyrozumění o doporučení projektu k podpoře je také výzva k předložení dokladů k přípravě právního </a:t>
            </a:r>
            <a:r>
              <a:rPr lang="cs-CZ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aktu,včetně</a:t>
            </a:r>
            <a:r>
              <a:rPr lang="cs-CZ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provedení požadovaných změn projektu.</a:t>
            </a:r>
          </a:p>
          <a:p>
            <a:pPr marL="0" indent="0">
              <a:buNone/>
            </a:pPr>
            <a:r>
              <a:rPr lang="cs-CZ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Obecně požadované přílohy k rozhodnutí jsou:</a:t>
            </a:r>
          </a:p>
          <a:p>
            <a:r>
              <a:rPr lang="cs-CZ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Identifikace bankovního účtu</a:t>
            </a:r>
          </a:p>
          <a:p>
            <a:r>
              <a:rPr lang="cs-CZ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Údaje z oblasti ,,Kategorie intervencí“</a:t>
            </a:r>
          </a:p>
          <a:p>
            <a:r>
              <a:rPr lang="cs-CZ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Data zahájení a ukončení realizace projektu</a:t>
            </a:r>
          </a:p>
          <a:p>
            <a:r>
              <a:rPr lang="cs-CZ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Prohlášení o bezdlužnosti a bezúhonnosti a vylučující dvojí financování</a:t>
            </a:r>
          </a:p>
          <a:p>
            <a:r>
              <a:rPr lang="cs-CZ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Dokumenty k veřejné podpoře (pokud jsou relevantní, např. Pověření kraje)</a:t>
            </a:r>
          </a:p>
          <a:p>
            <a:pPr marL="0" indent="0">
              <a:buNone/>
            </a:pPr>
            <a:endParaRPr lang="cs-CZ" sz="16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sz="1400" b="1" dirty="0">
                <a:solidFill>
                  <a:srgbClr val="FF0000"/>
                </a:solidFill>
              </a:rPr>
              <a:t>    Žadatel není oprávněn v žádosti o podporu provádět jiné změny, než jsou ve Vyrozumění</a:t>
            </a:r>
          </a:p>
        </p:txBody>
      </p:sp>
    </p:spTree>
    <p:extLst>
      <p:ext uri="{BB962C8B-B14F-4D97-AF65-F5344CB8AC3E}">
        <p14:creationId xmlns:p14="http://schemas.microsoft.com/office/powerpoint/2010/main" val="28439555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47C2FFA1-A651-4714-81D9-0F1EA797E5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478" y="5220070"/>
            <a:ext cx="2971943" cy="112605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7034815-5576-4B11-85EE-0BA7DF342B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19" name="Podnadpis 18">
            <a:extLst>
              <a:ext uri="{FF2B5EF4-FFF2-40B4-BE49-F238E27FC236}">
                <a16:creationId xmlns:a16="http://schemas.microsoft.com/office/drawing/2014/main" id="{8EA2688D-061E-4A4E-9EB7-67E204560C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6" y="2068496"/>
            <a:ext cx="8231737" cy="2601157"/>
          </a:xfrm>
        </p:spPr>
        <p:txBody>
          <a:bodyPr>
            <a:normAutofit/>
          </a:bodyPr>
          <a:lstStyle/>
          <a:p>
            <a:pPr algn="l"/>
            <a:r>
              <a:rPr lang="cs-CZ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                 ZMĚNY PROJEKTU </a:t>
            </a:r>
          </a:p>
          <a:p>
            <a:pPr algn="l"/>
            <a:r>
              <a:rPr lang="cs-CZ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       (PODSTATNÉ A NEPODSTATNÉ)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74A1BEA-EE07-48EE-B5BC-7FA8063D98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8363" y="5648931"/>
            <a:ext cx="1923493" cy="63031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B09532C0-6B13-4944-BC33-19AED0639D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478" y="675300"/>
            <a:ext cx="4216893" cy="1067538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82544024-22E0-4C24-9E40-EA95EB1669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4591" y="623406"/>
            <a:ext cx="2234212" cy="91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84742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18CAA4-7704-40EB-A435-9283D6FE3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48683"/>
          </a:xfrm>
        </p:spPr>
        <p:txBody>
          <a:bodyPr/>
          <a:lstStyle/>
          <a:p>
            <a:r>
              <a:rPr lang="cs-CZ" dirty="0"/>
              <a:t>                      </a:t>
            </a:r>
            <a:r>
              <a:rPr lang="cs-CZ" sz="2000" b="1" dirty="0">
                <a:solidFill>
                  <a:schemeClr val="tx2">
                    <a:lumMod val="75000"/>
                  </a:schemeClr>
                </a:solidFill>
              </a:rPr>
              <a:t>ZMĚNY PROJEKTU</a:t>
            </a:r>
            <a:r>
              <a:rPr lang="cs-CZ" b="1" dirty="0">
                <a:solidFill>
                  <a:schemeClr val="tx2">
                    <a:lumMod val="75000"/>
                  </a:schemeClr>
                </a:solidFill>
              </a:rPr>
              <a:t>       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C9F5D69-AA18-49AF-8D9C-336DCF623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58283"/>
            <a:ext cx="8596668" cy="4683079"/>
          </a:xfrm>
        </p:spPr>
        <p:txBody>
          <a:bodyPr>
            <a:normAutofit/>
          </a:bodyPr>
          <a:lstStyle/>
          <a:p>
            <a:r>
              <a:rPr lang="cs-CZ" sz="1600" b="1" dirty="0"/>
              <a:t>Podstatné změny – před jejich provedením je potřeba souhlas řídícího orgánu (ŘO)</a:t>
            </a:r>
          </a:p>
          <a:p>
            <a:pPr marL="0" indent="0">
              <a:buNone/>
            </a:pPr>
            <a:r>
              <a:rPr lang="cs-CZ" sz="1600" dirty="0"/>
              <a:t>      * změny vyžadující vydání změnového právního aktu      </a:t>
            </a:r>
          </a:p>
          <a:p>
            <a:pPr marL="0" indent="0">
              <a:buNone/>
            </a:pPr>
            <a:r>
              <a:rPr lang="cs-CZ" sz="1600" dirty="0"/>
              <a:t>      * změny nevyžadující vydání změnového právního aktu</a:t>
            </a:r>
          </a:p>
          <a:p>
            <a:pPr marL="0" indent="0">
              <a:buNone/>
            </a:pPr>
            <a:r>
              <a:rPr lang="cs-CZ" sz="1600" dirty="0"/>
              <a:t>      * </a:t>
            </a:r>
            <a:r>
              <a:rPr lang="cs-CZ" sz="1600" b="1" dirty="0"/>
              <a:t>vliv na charakter projektu, splnění cílů nebo dobu realizace projektu</a:t>
            </a:r>
          </a:p>
          <a:p>
            <a:pPr marL="0" indent="0">
              <a:buNone/>
            </a:pPr>
            <a:r>
              <a:rPr lang="cs-CZ" sz="1600" dirty="0"/>
              <a:t>      * žádost o změnu v MS 2014+</a:t>
            </a:r>
          </a:p>
          <a:p>
            <a:pPr marL="0" indent="0">
              <a:buNone/>
            </a:pPr>
            <a:r>
              <a:rPr lang="cs-CZ" sz="1600" dirty="0"/>
              <a:t>      * ŘO má na posouzení změny 20 pracovních dnů ( od předložení žádosti o změnu )</a:t>
            </a:r>
          </a:p>
          <a:p>
            <a:pPr marL="0" indent="0">
              <a:buNone/>
            </a:pPr>
            <a:r>
              <a:rPr lang="cs-CZ" sz="1600" dirty="0"/>
              <a:t>      * změna nesmí být provedena před schválením ze strany ŘO, resp. před vydáním</a:t>
            </a:r>
          </a:p>
          <a:p>
            <a:pPr marL="0" indent="0">
              <a:buNone/>
            </a:pPr>
            <a:r>
              <a:rPr lang="cs-CZ" sz="1600" dirty="0"/>
              <a:t>        změnového právního aktu</a:t>
            </a:r>
          </a:p>
        </p:txBody>
      </p:sp>
    </p:spTree>
    <p:extLst>
      <p:ext uri="{BB962C8B-B14F-4D97-AF65-F5344CB8AC3E}">
        <p14:creationId xmlns:p14="http://schemas.microsoft.com/office/powerpoint/2010/main" val="314219163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6A8273-E372-429F-8518-A301DAB33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97763"/>
          </a:xfrm>
        </p:spPr>
        <p:txBody>
          <a:bodyPr>
            <a:normAutofit/>
          </a:bodyPr>
          <a:lstStyle/>
          <a:p>
            <a:r>
              <a:rPr lang="cs-CZ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                    ZMĚNY PROJEKTU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7387EA9-0ACB-42C3-AEBB-C338AD342E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118587"/>
            <a:ext cx="8596668" cy="4922776"/>
          </a:xfrm>
        </p:spPr>
        <p:txBody>
          <a:bodyPr>
            <a:normAutofit/>
          </a:bodyPr>
          <a:lstStyle/>
          <a:p>
            <a:r>
              <a:rPr lang="cs-CZ" sz="1600" b="1" dirty="0"/>
              <a:t>nepodstatné změny – nevyžadují změnu právního aktu</a:t>
            </a:r>
          </a:p>
          <a:p>
            <a:pPr marL="0" indent="0">
              <a:buNone/>
            </a:pPr>
            <a:r>
              <a:rPr lang="cs-CZ" sz="1600" dirty="0"/>
              <a:t>      * změny, o kterých je potřeba informovat ŘO bez zbytečného prodlení od data  	provedení změny</a:t>
            </a:r>
          </a:p>
          <a:p>
            <a:pPr marL="0" indent="0">
              <a:buNone/>
            </a:pPr>
            <a:r>
              <a:rPr lang="cs-CZ" sz="1600" dirty="0"/>
              <a:t>      * změny, o kterých je potřeba informovat ŘO 10 dnů před předložením zprávy o 	realizaci projektu</a:t>
            </a:r>
          </a:p>
          <a:p>
            <a:pPr marL="0" indent="0">
              <a:buNone/>
            </a:pPr>
            <a:r>
              <a:rPr lang="cs-CZ" sz="1600" dirty="0"/>
              <a:t>      * změny rozpočtu, o kterých je potřeba informovat ŘO spolu se zprávou o realizaci 	projektu</a:t>
            </a:r>
          </a:p>
          <a:p>
            <a:pPr marL="0" indent="0">
              <a:buNone/>
            </a:pPr>
            <a:r>
              <a:rPr lang="cs-CZ" sz="1600" dirty="0"/>
              <a:t>        </a:t>
            </a:r>
          </a:p>
          <a:p>
            <a:r>
              <a:rPr lang="cs-CZ" sz="1600" b="1" dirty="0"/>
              <a:t>změny v osobě příjemce</a:t>
            </a:r>
          </a:p>
          <a:p>
            <a:pPr marL="0" indent="0">
              <a:buNone/>
            </a:pPr>
            <a:r>
              <a:rPr lang="cs-CZ" sz="1600" b="1" dirty="0"/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23666458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515D56-70F2-4F12-BE31-C7CE7DDA5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                  NEPODSTATNÉ ZMĚNY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34CC31D-3DBC-418E-B798-38382738A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189609"/>
            <a:ext cx="8596668" cy="4851754"/>
          </a:xfrm>
        </p:spPr>
        <p:txBody>
          <a:bodyPr>
            <a:normAutofit/>
          </a:bodyPr>
          <a:lstStyle/>
          <a:p>
            <a:r>
              <a:rPr lang="cs-CZ" sz="1600" b="1" dirty="0"/>
              <a:t>Informovat ŘO bez zbytečného prodlení od data provedení změny</a:t>
            </a:r>
          </a:p>
          <a:p>
            <a:pPr marL="0" indent="0">
              <a:buNone/>
            </a:pPr>
            <a:r>
              <a:rPr lang="cs-CZ" sz="1600" dirty="0"/>
              <a:t>     * kontaktní osoby projektu (</a:t>
            </a:r>
            <a:r>
              <a:rPr lang="cs-CZ" sz="1600" dirty="0" err="1"/>
              <a:t>vč.kontaktních</a:t>
            </a:r>
            <a:r>
              <a:rPr lang="cs-CZ" sz="1600" dirty="0"/>
              <a:t> údajů, adresy pro doručení…)</a:t>
            </a:r>
          </a:p>
          <a:p>
            <a:pPr marL="0" indent="0">
              <a:buNone/>
            </a:pPr>
            <a:r>
              <a:rPr lang="cs-CZ" sz="1600" dirty="0"/>
              <a:t>     * sídla příjemce podpory;</a:t>
            </a:r>
          </a:p>
          <a:p>
            <a:pPr marL="0" indent="0">
              <a:buNone/>
            </a:pPr>
            <a:r>
              <a:rPr lang="cs-CZ" sz="1600" dirty="0"/>
              <a:t>     * osob statutárních orgánů příjemce </a:t>
            </a:r>
          </a:p>
          <a:p>
            <a:pPr marL="0" indent="0">
              <a:buNone/>
            </a:pPr>
            <a:r>
              <a:rPr lang="cs-CZ" sz="1600" dirty="0"/>
              <a:t>     * názvu příjemce ( součástí nesmí být převod/přechod práv a povinností příjemce 	bez právního aktu )</a:t>
            </a:r>
          </a:p>
          <a:p>
            <a:r>
              <a:rPr lang="cs-CZ" sz="1600" b="1" dirty="0"/>
              <a:t>Informovat ŘO 10 dnů před předložením </a:t>
            </a:r>
            <a:r>
              <a:rPr lang="cs-CZ" sz="1600" b="1" dirty="0" err="1"/>
              <a:t>ZoR</a:t>
            </a:r>
            <a:endParaRPr lang="cs-CZ" sz="1600" b="1" dirty="0"/>
          </a:p>
          <a:p>
            <a:pPr marL="0" indent="0">
              <a:buNone/>
            </a:pPr>
            <a:r>
              <a:rPr lang="cs-CZ" sz="1600" dirty="0"/>
              <a:t>     * změna finančního plánu</a:t>
            </a:r>
          </a:p>
          <a:p>
            <a:pPr marL="0" indent="0">
              <a:buNone/>
            </a:pPr>
            <a:r>
              <a:rPr lang="cs-CZ" sz="1600" dirty="0"/>
              <a:t>     * změna rozpočtu v rámci jedné kapitoly (přesun mezi položkami, nové položky )</a:t>
            </a:r>
          </a:p>
          <a:p>
            <a:pPr marL="0" indent="0">
              <a:buNone/>
            </a:pPr>
            <a:r>
              <a:rPr lang="cs-CZ" sz="1600" dirty="0"/>
              <a:t>     * přesun prostředků mezi kapitolami rozpočtu do výše 20% celkových způsobilých výdajů 	projektu (počítá se kumulovaně od vydání právního aktu či poslední podstatné změny)</a:t>
            </a:r>
          </a:p>
        </p:txBody>
      </p:sp>
    </p:spTree>
    <p:extLst>
      <p:ext uri="{BB962C8B-B14F-4D97-AF65-F5344CB8AC3E}">
        <p14:creationId xmlns:p14="http://schemas.microsoft.com/office/powerpoint/2010/main" val="427861151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AE2CD1-3094-43DC-A1EB-71B26B7E3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68784"/>
          </a:xfrm>
        </p:spPr>
        <p:txBody>
          <a:bodyPr>
            <a:normAutofit/>
          </a:bodyPr>
          <a:lstStyle/>
          <a:p>
            <a:r>
              <a:rPr lang="cs-CZ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               NEPODSTATNÉ ZMĚNY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3803165-53AA-4F6E-9AF4-DCC7496D25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091953"/>
            <a:ext cx="8596668" cy="4949409"/>
          </a:xfrm>
        </p:spPr>
        <p:txBody>
          <a:bodyPr>
            <a:normAutofit/>
          </a:bodyPr>
          <a:lstStyle/>
          <a:p>
            <a:r>
              <a:rPr lang="cs-CZ" sz="1600" b="1" dirty="0"/>
              <a:t>Informovat ŘO spolu se zprávou o realizaci projektu</a:t>
            </a:r>
          </a:p>
          <a:p>
            <a:pPr marL="0" indent="0">
              <a:buNone/>
            </a:pPr>
            <a:r>
              <a:rPr lang="cs-CZ" sz="1600" dirty="0"/>
              <a:t>      * změna místa realizace nebo území dopadu (jen případy bez vlivu na způsobilost 	výdajů)</a:t>
            </a:r>
          </a:p>
          <a:p>
            <a:pPr marL="0" indent="0">
              <a:buNone/>
            </a:pPr>
            <a:r>
              <a:rPr lang="cs-CZ" sz="1600" dirty="0"/>
              <a:t>      * změna ve způsobu provádění KA bez vlivu na plnění cílů (technické aspekty –  	harmonogram, rozfázování aktivit, změna v počtu plánovaných činností, změna záběru 	v počtu účastníků, lokality)</a:t>
            </a:r>
          </a:p>
          <a:p>
            <a:pPr marL="0" indent="0">
              <a:buNone/>
            </a:pPr>
            <a:r>
              <a:rPr lang="cs-CZ" sz="1600" dirty="0"/>
              <a:t>      * navýšení počtu zapojených osob CS</a:t>
            </a:r>
          </a:p>
          <a:p>
            <a:pPr marL="0" indent="0">
              <a:buNone/>
            </a:pPr>
            <a:r>
              <a:rPr lang="cs-CZ" sz="1600" dirty="0"/>
              <a:t>      * změna složení realizačního týmu</a:t>
            </a:r>
          </a:p>
          <a:p>
            <a:pPr marL="0" indent="0">
              <a:buNone/>
            </a:pPr>
            <a:r>
              <a:rPr lang="cs-CZ" sz="1600" dirty="0"/>
              <a:t>      * změny smluv o partnerství</a:t>
            </a:r>
          </a:p>
          <a:p>
            <a:pPr marL="0" indent="0">
              <a:buNone/>
            </a:pPr>
            <a:r>
              <a:rPr lang="cs-CZ" sz="1600" dirty="0"/>
              <a:t>      * vypuštěním partnera z realizace projektu (zánik partnerské </a:t>
            </a:r>
            <a:r>
              <a:rPr lang="cs-CZ" sz="1600" dirty="0" err="1"/>
              <a:t>org</a:t>
            </a:r>
            <a:r>
              <a:rPr lang="cs-CZ" sz="1600" dirty="0"/>
              <a:t>., bez vlivu na VP)</a:t>
            </a:r>
          </a:p>
          <a:p>
            <a:pPr marL="0" indent="0">
              <a:buNone/>
            </a:pPr>
            <a:r>
              <a:rPr lang="cs-CZ" sz="1600" dirty="0"/>
              <a:t>      * změna plátcovství DPH příjemce či partnera s </a:t>
            </a:r>
            <a:r>
              <a:rPr lang="cs-CZ" sz="1600" dirty="0" err="1"/>
              <a:t>fin</a:t>
            </a:r>
            <a:r>
              <a:rPr lang="cs-CZ" sz="1600" dirty="0"/>
              <a:t>. příspěvkem</a:t>
            </a:r>
          </a:p>
        </p:txBody>
      </p:sp>
    </p:spTree>
    <p:extLst>
      <p:ext uri="{BB962C8B-B14F-4D97-AF65-F5344CB8AC3E}">
        <p14:creationId xmlns:p14="http://schemas.microsoft.com/office/powerpoint/2010/main" val="100994808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8E7559-D463-4970-A8B1-5BC9ABD10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86540"/>
          </a:xfrm>
        </p:spPr>
        <p:txBody>
          <a:bodyPr>
            <a:normAutofit/>
          </a:bodyPr>
          <a:lstStyle/>
          <a:p>
            <a:r>
              <a:rPr lang="cs-CZ" sz="2000" b="1" dirty="0">
                <a:solidFill>
                  <a:schemeClr val="tx1"/>
                </a:solidFill>
              </a:rPr>
              <a:t>                                       PODSTATNÉ ZMĚNY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F3B3CD2-2941-40B4-9B5B-2A1FE6D4C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33997"/>
            <a:ext cx="8596668" cy="4807366"/>
          </a:xfrm>
        </p:spPr>
        <p:txBody>
          <a:bodyPr>
            <a:normAutofit/>
          </a:bodyPr>
          <a:lstStyle/>
          <a:p>
            <a:r>
              <a:rPr lang="cs-CZ" sz="1600" b="1" dirty="0"/>
              <a:t>Nevyžadující vydání změnového právního aktu</a:t>
            </a:r>
          </a:p>
          <a:p>
            <a:pPr marL="0" indent="0">
              <a:buNone/>
            </a:pPr>
            <a:r>
              <a:rPr lang="cs-CZ" sz="1600" b="1" dirty="0"/>
              <a:t>      </a:t>
            </a:r>
            <a:r>
              <a:rPr lang="cs-CZ" sz="1600" dirty="0"/>
              <a:t>* změny v KA (vyjma technických aspektů), př. zrušení či přidání KA</a:t>
            </a:r>
          </a:p>
          <a:p>
            <a:pPr marL="0" indent="0">
              <a:buNone/>
            </a:pPr>
            <a:r>
              <a:rPr lang="cs-CZ" sz="1600" dirty="0"/>
              <a:t>      * přesun prostředků mezi kapitolami rozpočtu v objemu nad 20 % CZV (kumulovaně od 	vydání právního aktu nebo minulé podstatné změny)</a:t>
            </a:r>
          </a:p>
          <a:p>
            <a:pPr marL="0" indent="0">
              <a:buNone/>
            </a:pPr>
            <a:r>
              <a:rPr lang="cs-CZ" sz="1600" dirty="0"/>
              <a:t>      * přesun rozpočtu mezi investicemi a </a:t>
            </a:r>
            <a:r>
              <a:rPr lang="cs-CZ" sz="1600" dirty="0" err="1"/>
              <a:t>neinvesticemi</a:t>
            </a:r>
            <a:endParaRPr lang="cs-CZ" sz="1600" dirty="0"/>
          </a:p>
          <a:p>
            <a:pPr marL="0" indent="0">
              <a:buNone/>
            </a:pPr>
            <a:r>
              <a:rPr lang="cs-CZ" sz="1600" dirty="0"/>
              <a:t>      * změna bankovního účtu projektu/projektů</a:t>
            </a:r>
          </a:p>
          <a:p>
            <a:pPr marL="0" indent="0">
              <a:buNone/>
            </a:pPr>
            <a:r>
              <a:rPr lang="cs-CZ" sz="1600" dirty="0"/>
              <a:t>      * změna vymezení monitorovacích období (bez vlivu na termín konce projektu)</a:t>
            </a:r>
          </a:p>
          <a:p>
            <a:pPr marL="0" indent="0">
              <a:buNone/>
            </a:pPr>
            <a:r>
              <a:rPr lang="cs-CZ" sz="1600" dirty="0"/>
              <a:t>      * změna v termínech dílčí kroků (tam, kde právní akt tyto termíny a kroky obsahuje)</a:t>
            </a:r>
          </a:p>
        </p:txBody>
      </p:sp>
    </p:spTree>
    <p:extLst>
      <p:ext uri="{BB962C8B-B14F-4D97-AF65-F5344CB8AC3E}">
        <p14:creationId xmlns:p14="http://schemas.microsoft.com/office/powerpoint/2010/main" val="17107201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0BB48F-6F61-4A70-86D7-248FAAC0C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55107"/>
            <a:ext cx="8596668" cy="923277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                       </a:t>
            </a:r>
            <a:r>
              <a:rPr lang="cs-CZ" sz="2000" b="1" dirty="0">
                <a:solidFill>
                  <a:schemeClr val="tx1"/>
                </a:solidFill>
              </a:rPr>
              <a:t>PODSTATNÉ ZMĚNY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BE1413E-F82F-4D9A-A29F-927B311607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73693"/>
            <a:ext cx="8596668" cy="4567669"/>
          </a:xfrm>
        </p:spPr>
        <p:txBody>
          <a:bodyPr>
            <a:normAutofit/>
          </a:bodyPr>
          <a:lstStyle/>
          <a:p>
            <a:r>
              <a:rPr lang="cs-CZ" sz="1600" b="1" dirty="0"/>
              <a:t>Vyžadující vydání změnového právního aktu</a:t>
            </a:r>
          </a:p>
          <a:p>
            <a:pPr marL="0" indent="0">
              <a:buNone/>
            </a:pPr>
            <a:r>
              <a:rPr lang="cs-CZ" sz="1600" b="1" dirty="0"/>
              <a:t>      </a:t>
            </a:r>
            <a:r>
              <a:rPr lang="cs-CZ" sz="1600" dirty="0"/>
              <a:t>* změna plánovaných výstupů a výsledků projektu (indikátorů)</a:t>
            </a:r>
          </a:p>
          <a:p>
            <a:pPr marL="0" indent="0">
              <a:buNone/>
            </a:pPr>
            <a:r>
              <a:rPr lang="cs-CZ" sz="1600" b="1" dirty="0"/>
              <a:t>      </a:t>
            </a:r>
            <a:r>
              <a:rPr lang="cs-CZ" sz="1600" dirty="0"/>
              <a:t>* změna termínu ukončení realizace projektu;</a:t>
            </a:r>
          </a:p>
          <a:p>
            <a:pPr marL="0" indent="0">
              <a:buNone/>
            </a:pPr>
            <a:r>
              <a:rPr lang="cs-CZ" sz="1600" dirty="0"/>
              <a:t>      * nahrazení partnera jinými subjekty</a:t>
            </a:r>
          </a:p>
          <a:p>
            <a:pPr marL="0" indent="0">
              <a:buNone/>
            </a:pPr>
            <a:r>
              <a:rPr lang="cs-CZ" sz="1600" dirty="0"/>
              <a:t>      * vypuštění partnera z realizace projektu z důvodu jeho zániku (pokud dochází k 	navýšení veřejné podpory)</a:t>
            </a:r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r>
              <a:rPr lang="cs-CZ" sz="1600" dirty="0"/>
              <a:t>      Žádost o změnu je možno stáhnout do doby jejích schválení/odmítnutí</a:t>
            </a:r>
          </a:p>
        </p:txBody>
      </p:sp>
    </p:spTree>
    <p:extLst>
      <p:ext uri="{BB962C8B-B14F-4D97-AF65-F5344CB8AC3E}">
        <p14:creationId xmlns:p14="http://schemas.microsoft.com/office/powerpoint/2010/main" val="247216310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826F7A-ACC9-4304-873F-9FEC1193F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23891"/>
          </a:xfrm>
        </p:spPr>
        <p:txBody>
          <a:bodyPr/>
          <a:lstStyle/>
          <a:p>
            <a:r>
              <a:rPr lang="cs-CZ" dirty="0"/>
              <a:t>          </a:t>
            </a:r>
            <a:r>
              <a:rPr lang="cs-CZ" sz="2000" b="1" dirty="0">
                <a:solidFill>
                  <a:schemeClr val="tx1"/>
                </a:solidFill>
              </a:rPr>
              <a:t>PODSTATNÉ A  NEPODSTATNÉ ZMĚNY V RÁMCI ZMĚN                  			V OSOBĚ PŘÍJEMCE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224CB09-22F5-4892-BCA0-BA4607D87E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08699"/>
            <a:ext cx="8596668" cy="4518734"/>
          </a:xfrm>
        </p:spPr>
        <p:txBody>
          <a:bodyPr>
            <a:normAutofit/>
          </a:bodyPr>
          <a:lstStyle/>
          <a:p>
            <a:r>
              <a:rPr lang="cs-CZ" sz="1600" dirty="0"/>
              <a:t>Změny v sobě příjemce </a:t>
            </a:r>
          </a:p>
          <a:p>
            <a:pPr marL="0" indent="0">
              <a:buNone/>
            </a:pPr>
            <a:r>
              <a:rPr lang="cs-CZ" sz="1600" dirty="0"/>
              <a:t>      * změna právní formy příjemce podpory (NZ);</a:t>
            </a:r>
          </a:p>
          <a:p>
            <a:pPr marL="0" indent="0">
              <a:buNone/>
            </a:pPr>
            <a:r>
              <a:rPr lang="cs-CZ" sz="1600" dirty="0"/>
              <a:t>      * přeměna obchodní společnosti nebo družstva dle zákona 125 /2008 </a:t>
            </a:r>
            <a:r>
              <a:rPr lang="cs-CZ" sz="1600" dirty="0" err="1"/>
              <a:t>Sb.o</a:t>
            </a:r>
            <a:r>
              <a:rPr lang="cs-CZ" sz="1600" dirty="0"/>
              <a:t> přeměnách 	obch. společnosti a družstev- fúze, rozdělení převod (PZ předem, bez nového  	právního aktu);</a:t>
            </a:r>
          </a:p>
          <a:p>
            <a:pPr marL="0" indent="0">
              <a:buNone/>
            </a:pPr>
            <a:r>
              <a:rPr lang="cs-CZ" sz="1600" dirty="0"/>
              <a:t>      * slučování, splývání a rozdělování školských právnických osob (PZ předem, bez nového 	právního aktu);</a:t>
            </a:r>
          </a:p>
          <a:p>
            <a:pPr marL="0" indent="0">
              <a:buNone/>
            </a:pPr>
            <a:r>
              <a:rPr lang="cs-CZ" sz="1600" dirty="0"/>
              <a:t>      * změna příjemce ze zákona, kdy od určitého data dojde k jeho přejmenování či změně 	právní formy (NZ,ŘO bere na vědomí);</a:t>
            </a:r>
          </a:p>
          <a:p>
            <a:pPr marL="0" indent="0">
              <a:buNone/>
            </a:pPr>
            <a:r>
              <a:rPr lang="cs-CZ" sz="1600" dirty="0"/>
              <a:t>      * změna příjemce, kdy na základě změny zákona, usnesení vlády apod. dojde od 	určitého data k přenosu agendy, které se projekt týká, z jednoho subjektu na jiný (bez 	souhlasu ŘO předem, ale změnový právní akt);</a:t>
            </a:r>
          </a:p>
          <a:p>
            <a:pPr marL="0" indent="0">
              <a:buNone/>
            </a:pPr>
            <a:r>
              <a:rPr lang="cs-CZ" sz="1600" dirty="0"/>
              <a:t>      * změna nelze mezi </a:t>
            </a:r>
            <a:r>
              <a:rPr lang="cs-CZ" sz="1600" dirty="0" err="1"/>
              <a:t>růz</a:t>
            </a:r>
            <a:r>
              <a:rPr lang="cs-CZ" sz="1600" dirty="0"/>
              <a:t>. subjekty, z FO na PO, při prodeji či propachtování organizace 	či její části</a:t>
            </a:r>
          </a:p>
          <a:p>
            <a:pPr marL="0" indent="0">
              <a:buNone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06824994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981B2B-9D60-4BC9-96D6-373062CCF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33274"/>
          </a:xfrm>
        </p:spPr>
        <p:txBody>
          <a:bodyPr>
            <a:normAutofit/>
          </a:bodyPr>
          <a:lstStyle/>
          <a:p>
            <a:r>
              <a:rPr lang="cs-CZ" sz="2000" b="1" dirty="0">
                <a:solidFill>
                  <a:schemeClr val="tx1"/>
                </a:solidFill>
              </a:rPr>
              <a:t>                                              KONTROLY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FD85CA3-1D98-49D6-BCAC-3D2ABE8D0C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22773"/>
            <a:ext cx="8596668" cy="4718589"/>
          </a:xfrm>
        </p:spPr>
        <p:txBody>
          <a:bodyPr>
            <a:normAutofit/>
          </a:bodyPr>
          <a:lstStyle/>
          <a:p>
            <a:r>
              <a:rPr lang="cs-CZ" sz="1600" b="1" u="sng" dirty="0"/>
              <a:t>Kontrola administrativní a kontrola na místě</a:t>
            </a:r>
          </a:p>
          <a:p>
            <a:pPr marL="0" indent="0">
              <a:buNone/>
            </a:pPr>
            <a:r>
              <a:rPr lang="cs-CZ" sz="1600" b="1" dirty="0"/>
              <a:t>      * kontrola administrativní – </a:t>
            </a:r>
            <a:r>
              <a:rPr lang="cs-CZ" sz="1600" dirty="0"/>
              <a:t>znamená kontrolu zprávy o realizaci projektu a žádosti o 	 platbu prostřednictvím systému MS2014+</a:t>
            </a:r>
          </a:p>
          <a:p>
            <a:pPr marL="0" indent="0">
              <a:buNone/>
            </a:pPr>
            <a:r>
              <a:rPr lang="cs-CZ" sz="1600" dirty="0"/>
              <a:t>      * </a:t>
            </a:r>
            <a:r>
              <a:rPr lang="cs-CZ" sz="1600" b="1" dirty="0"/>
              <a:t>kontrola na místě </a:t>
            </a:r>
            <a:r>
              <a:rPr lang="cs-CZ" sz="1600" dirty="0"/>
              <a:t>– je vykonávána na základě čl.125 odst. 4 </a:t>
            </a:r>
            <a:r>
              <a:rPr lang="cs-CZ" sz="1600" dirty="0" err="1"/>
              <a:t>písm.a</a:t>
            </a:r>
            <a:r>
              <a:rPr lang="cs-CZ" sz="1600" dirty="0"/>
              <a:t>) a čl.125 odst.5 	obecného nařízení a zákona č.320/2001 Sb., o finanční kontrole ve veřejné správě a o 	změně některých zákonů (zákon o finanční kontrole)</a:t>
            </a:r>
          </a:p>
          <a:p>
            <a:pPr marL="0" indent="0">
              <a:buNone/>
            </a:pPr>
            <a:r>
              <a:rPr lang="cs-CZ" sz="1600" b="1" dirty="0"/>
              <a:t>      - kontroly před vydáním právního aktu</a:t>
            </a:r>
          </a:p>
          <a:p>
            <a:pPr marL="0" indent="0">
              <a:buNone/>
            </a:pPr>
            <a:r>
              <a:rPr lang="cs-CZ" sz="1600" b="1" dirty="0"/>
              <a:t>      - kontroly/audity po vydání právního aktu </a:t>
            </a:r>
            <a:r>
              <a:rPr lang="cs-CZ" sz="1600" dirty="0"/>
              <a:t>(ohlášená i neohlášená kontrola)</a:t>
            </a:r>
          </a:p>
          <a:p>
            <a:pPr marL="0" indent="0">
              <a:buNone/>
            </a:pPr>
            <a:endParaRPr lang="cs-CZ" sz="1600" b="1" dirty="0"/>
          </a:p>
          <a:p>
            <a:pPr marL="0" indent="0">
              <a:buNone/>
            </a:pPr>
            <a:r>
              <a:rPr lang="cs-CZ" sz="1600" b="1" u="sng" dirty="0"/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3467486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31FE2B-B331-4D93-B021-9D07D4EBF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</a:t>
            </a:r>
            <a:r>
              <a:rPr lang="cs-CZ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ROZHODNUTÍ O POSKYTNUTÍ DOTACE</a:t>
            </a:r>
            <a:endParaRPr lang="cs-CZ" sz="1800" b="1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2878DF5-95B0-4144-AD7B-648F421AB0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51247"/>
            <a:ext cx="9105858" cy="4793941"/>
          </a:xfrm>
        </p:spPr>
        <p:txBody>
          <a:bodyPr>
            <a:normAutofit/>
          </a:bodyPr>
          <a:lstStyle/>
          <a:p>
            <a:r>
              <a:rPr lang="cs-CZ" sz="1600" dirty="0"/>
              <a:t>Lhůta pro vydání Rozhodnutí o poskytnutí dotace je 3 měsíce od provedení závěrečného metodického ověření ze strany ŘO(stavPP27a/b)</a:t>
            </a:r>
          </a:p>
          <a:p>
            <a:r>
              <a:rPr lang="cs-CZ" sz="1600" dirty="0"/>
              <a:t>První platba (ex ante) – záloha – bývá zpravidla zaslána měsíc před zahájením realizace nebo do 20 PD od podpisu </a:t>
            </a:r>
            <a:r>
              <a:rPr lang="cs-CZ" sz="1600" dirty="0" err="1"/>
              <a:t>RoD</a:t>
            </a:r>
            <a:endParaRPr lang="cs-CZ" sz="1600" dirty="0"/>
          </a:p>
          <a:p>
            <a:pPr marL="0" indent="0">
              <a:buNone/>
            </a:pPr>
            <a:r>
              <a:rPr lang="cs-CZ" sz="1600" dirty="0"/>
              <a:t>     </a:t>
            </a:r>
            <a:r>
              <a:rPr lang="cs-CZ" sz="1600" b="1" dirty="0"/>
              <a:t>Příloha č.1 Informace o projektu</a:t>
            </a:r>
          </a:p>
          <a:p>
            <a:r>
              <a:rPr lang="cs-CZ" sz="1600" dirty="0"/>
              <a:t>Identifikace projektu( </a:t>
            </a:r>
            <a:r>
              <a:rPr lang="cs-CZ" sz="1600" dirty="0" err="1"/>
              <a:t>reg.číslo</a:t>
            </a:r>
            <a:r>
              <a:rPr lang="cs-CZ" sz="1600" dirty="0"/>
              <a:t>, název projektu)</a:t>
            </a:r>
          </a:p>
          <a:p>
            <a:r>
              <a:rPr lang="cs-CZ" sz="1600" dirty="0"/>
              <a:t>Partnerství (v případě zapojení partnera)</a:t>
            </a:r>
          </a:p>
          <a:p>
            <a:r>
              <a:rPr lang="cs-CZ" sz="1600" dirty="0"/>
              <a:t>Popis projektu, cílové skupiny</a:t>
            </a:r>
          </a:p>
          <a:p>
            <a:r>
              <a:rPr lang="cs-CZ" sz="1600" dirty="0"/>
              <a:t>Klíčové aktivity</a:t>
            </a:r>
          </a:p>
          <a:p>
            <a:r>
              <a:rPr lang="cs-CZ" sz="1600" dirty="0"/>
              <a:t>Monitorovací indikátory</a:t>
            </a:r>
          </a:p>
          <a:p>
            <a:r>
              <a:rPr lang="cs-CZ" sz="1600" dirty="0"/>
              <a:t>Rozpočet</a:t>
            </a:r>
          </a:p>
          <a:p>
            <a:r>
              <a:rPr lang="cs-CZ" sz="1600" dirty="0"/>
              <a:t>Finanční plán</a:t>
            </a:r>
          </a:p>
        </p:txBody>
      </p:sp>
    </p:spTree>
    <p:extLst>
      <p:ext uri="{BB962C8B-B14F-4D97-AF65-F5344CB8AC3E}">
        <p14:creationId xmlns:p14="http://schemas.microsoft.com/office/powerpoint/2010/main" val="3971179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47C2FFA1-A651-4714-81D9-0F1EA797E5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87" y="5395594"/>
            <a:ext cx="2752551" cy="1042932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7034815-5576-4B11-85EE-0BA7DF342B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19" name="Podnadpis 18">
            <a:extLst>
              <a:ext uri="{FF2B5EF4-FFF2-40B4-BE49-F238E27FC236}">
                <a16:creationId xmlns:a16="http://schemas.microsoft.com/office/drawing/2014/main" id="{8EA2688D-061E-4A4E-9EB7-67E204560C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6" y="2068496"/>
            <a:ext cx="8231737" cy="2601157"/>
          </a:xfrm>
        </p:spPr>
        <p:txBody>
          <a:bodyPr>
            <a:normAutofit/>
          </a:bodyPr>
          <a:lstStyle/>
          <a:p>
            <a:pPr algn="l"/>
            <a:r>
              <a:rPr lang="cs-CZ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   </a:t>
            </a:r>
          </a:p>
          <a:p>
            <a:pPr algn="l"/>
            <a:endParaRPr lang="cs-CZ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r>
              <a:rPr lang="cs-CZ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        ZPRÁVA O REALIZACI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74A1BEA-EE07-48EE-B5BC-7FA8063D98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5368" y="5422033"/>
            <a:ext cx="1923493" cy="63031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B09532C0-6B13-4944-BC33-19AED0639D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289" y="539320"/>
            <a:ext cx="4216893" cy="1067538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82544024-22E0-4C24-9E40-EA95EB1669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4649" y="508594"/>
            <a:ext cx="2234212" cy="91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42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C43163-95BC-4DFD-BC8A-A56991BB5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1800" dirty="0"/>
              <a:t>                         </a:t>
            </a:r>
            <a:br>
              <a:rPr lang="cs-CZ" sz="1800" dirty="0"/>
            </a:br>
            <a:r>
              <a:rPr lang="cs-CZ" sz="1800" dirty="0"/>
              <a:t>                                                </a:t>
            </a:r>
            <a:r>
              <a:rPr lang="cs-CZ" sz="1800" b="1" dirty="0">
                <a:solidFill>
                  <a:schemeClr val="tx2">
                    <a:lumMod val="75000"/>
                  </a:schemeClr>
                </a:solidFill>
              </a:rPr>
              <a:t>ZPRÁVA O REALIZACI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456E6B6-6DB5-4F7B-9616-118DF3D0BF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55939"/>
            <a:ext cx="8596668" cy="4585424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  </a:t>
            </a:r>
            <a:r>
              <a:rPr lang="cs-CZ" b="1" dirty="0">
                <a:solidFill>
                  <a:schemeClr val="tx2">
                    <a:lumMod val="75000"/>
                  </a:schemeClr>
                </a:solidFill>
              </a:rPr>
              <a:t>Příjemce :</a:t>
            </a:r>
          </a:p>
          <a:p>
            <a:r>
              <a:rPr lang="cs-CZ" sz="1600" dirty="0">
                <a:solidFill>
                  <a:schemeClr val="tx2">
                    <a:lumMod val="75000"/>
                  </a:schemeClr>
                </a:solidFill>
              </a:rPr>
              <a:t>předkládá </a:t>
            </a:r>
            <a:r>
              <a:rPr lang="cs-CZ" sz="1600" dirty="0" err="1">
                <a:solidFill>
                  <a:schemeClr val="tx2">
                    <a:lumMod val="75000"/>
                  </a:schemeClr>
                </a:solidFill>
              </a:rPr>
              <a:t>ZoR</a:t>
            </a:r>
            <a:r>
              <a:rPr lang="cs-CZ" sz="1600" dirty="0">
                <a:solidFill>
                  <a:schemeClr val="tx2">
                    <a:lumMod val="75000"/>
                  </a:schemeClr>
                </a:solidFill>
              </a:rPr>
              <a:t> a </a:t>
            </a:r>
            <a:r>
              <a:rPr lang="cs-CZ" sz="1600" dirty="0" err="1">
                <a:solidFill>
                  <a:schemeClr val="tx2">
                    <a:lumMod val="75000"/>
                  </a:schemeClr>
                </a:solidFill>
              </a:rPr>
              <a:t>ŽoP</a:t>
            </a:r>
            <a:r>
              <a:rPr lang="cs-CZ" sz="1600" dirty="0">
                <a:solidFill>
                  <a:schemeClr val="tx2">
                    <a:lumMod val="75000"/>
                  </a:schemeClr>
                </a:solidFill>
              </a:rPr>
              <a:t> prostřednictvím ISKP 14+ do 30ti dnů po ukončení monitorovacího období, závěrečnou </a:t>
            </a:r>
            <a:r>
              <a:rPr lang="cs-CZ" sz="1600" dirty="0" err="1">
                <a:solidFill>
                  <a:schemeClr val="tx2">
                    <a:lumMod val="75000"/>
                  </a:schemeClr>
                </a:solidFill>
              </a:rPr>
              <a:t>ZoR</a:t>
            </a:r>
            <a:r>
              <a:rPr lang="cs-CZ" sz="1600" dirty="0">
                <a:solidFill>
                  <a:schemeClr val="tx2">
                    <a:lumMod val="75000"/>
                  </a:schemeClr>
                </a:solidFill>
              </a:rPr>
              <a:t> do 60ti dnů</a:t>
            </a:r>
          </a:p>
          <a:p>
            <a:r>
              <a:rPr lang="cs-CZ" sz="1600" dirty="0">
                <a:solidFill>
                  <a:schemeClr val="tx2">
                    <a:lumMod val="75000"/>
                  </a:schemeClr>
                </a:solidFill>
              </a:rPr>
              <a:t>je možno požádat o prodloužení termínu pro předložení žádosti před vypršením 30ti denní lhůty</a:t>
            </a:r>
          </a:p>
          <a:p>
            <a:r>
              <a:rPr lang="cs-CZ" sz="1600" dirty="0">
                <a:solidFill>
                  <a:schemeClr val="tx2">
                    <a:lumMod val="75000"/>
                  </a:schemeClr>
                </a:solidFill>
              </a:rPr>
              <a:t>je možno požádat formou změny o předložení mimořádné </a:t>
            </a:r>
            <a:r>
              <a:rPr lang="cs-CZ" sz="1600" dirty="0" err="1">
                <a:solidFill>
                  <a:schemeClr val="tx2">
                    <a:lumMod val="75000"/>
                  </a:schemeClr>
                </a:solidFill>
              </a:rPr>
              <a:t>ZoR</a:t>
            </a:r>
            <a:endParaRPr lang="cs-CZ" sz="16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cs-CZ" sz="16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cs-CZ" b="1" dirty="0">
                <a:solidFill>
                  <a:schemeClr val="tx2">
                    <a:lumMod val="75000"/>
                  </a:schemeClr>
                </a:solidFill>
              </a:rPr>
              <a:t>  ŘO :</a:t>
            </a:r>
          </a:p>
          <a:p>
            <a:r>
              <a:rPr lang="cs-CZ" sz="1600" dirty="0">
                <a:solidFill>
                  <a:schemeClr val="tx2">
                    <a:lumMod val="75000"/>
                  </a:schemeClr>
                </a:solidFill>
              </a:rPr>
              <a:t>na kontrolu předložené </a:t>
            </a:r>
            <a:r>
              <a:rPr lang="cs-CZ" sz="1600" dirty="0" err="1">
                <a:solidFill>
                  <a:schemeClr val="tx2">
                    <a:lumMod val="75000"/>
                  </a:schemeClr>
                </a:solidFill>
              </a:rPr>
              <a:t>ZoR</a:t>
            </a:r>
            <a:r>
              <a:rPr lang="cs-CZ" sz="1600" dirty="0">
                <a:solidFill>
                  <a:schemeClr val="tx2">
                    <a:lumMod val="75000"/>
                  </a:schemeClr>
                </a:solidFill>
              </a:rPr>
              <a:t> a </a:t>
            </a:r>
            <a:r>
              <a:rPr lang="cs-CZ" sz="1600" dirty="0" err="1">
                <a:solidFill>
                  <a:schemeClr val="tx2">
                    <a:lumMod val="75000"/>
                  </a:schemeClr>
                </a:solidFill>
              </a:rPr>
              <a:t>ŽoP</a:t>
            </a:r>
            <a:r>
              <a:rPr lang="cs-CZ" sz="1600" dirty="0">
                <a:solidFill>
                  <a:schemeClr val="tx2">
                    <a:lumMod val="75000"/>
                  </a:schemeClr>
                </a:solidFill>
              </a:rPr>
              <a:t> má ŘO 40 pracovních </a:t>
            </a:r>
            <a:r>
              <a:rPr lang="cs-CZ" sz="1600" dirty="0" err="1">
                <a:solidFill>
                  <a:schemeClr val="tx2">
                    <a:lumMod val="75000"/>
                  </a:schemeClr>
                </a:solidFill>
              </a:rPr>
              <a:t>dnů,po</a:t>
            </a:r>
            <a:r>
              <a:rPr lang="cs-CZ" sz="1600" dirty="0">
                <a:solidFill>
                  <a:schemeClr val="tx2">
                    <a:lumMod val="75000"/>
                  </a:schemeClr>
                </a:solidFill>
              </a:rPr>
              <a:t> vrácení k opravě tato lhůta běží od začátku</a:t>
            </a:r>
          </a:p>
          <a:p>
            <a:r>
              <a:rPr lang="cs-CZ" sz="1600" dirty="0">
                <a:solidFill>
                  <a:schemeClr val="tx2">
                    <a:lumMod val="75000"/>
                  </a:schemeClr>
                </a:solidFill>
              </a:rPr>
              <a:t>celková doba administrace </a:t>
            </a:r>
            <a:r>
              <a:rPr lang="cs-CZ" sz="1600" dirty="0" err="1">
                <a:solidFill>
                  <a:schemeClr val="tx2">
                    <a:lumMod val="75000"/>
                  </a:schemeClr>
                </a:solidFill>
              </a:rPr>
              <a:t>ZoR</a:t>
            </a:r>
            <a:r>
              <a:rPr lang="cs-CZ" sz="1600" dirty="0">
                <a:solidFill>
                  <a:schemeClr val="tx2">
                    <a:lumMod val="75000"/>
                  </a:schemeClr>
                </a:solidFill>
              </a:rPr>
              <a:t> a </a:t>
            </a:r>
            <a:r>
              <a:rPr lang="cs-CZ" sz="1600" dirty="0" err="1">
                <a:solidFill>
                  <a:schemeClr val="tx2">
                    <a:lumMod val="75000"/>
                  </a:schemeClr>
                </a:solidFill>
              </a:rPr>
              <a:t>ŽoP</a:t>
            </a:r>
            <a:r>
              <a:rPr lang="cs-CZ" sz="1600" dirty="0">
                <a:solidFill>
                  <a:schemeClr val="tx2">
                    <a:lumMod val="75000"/>
                  </a:schemeClr>
                </a:solidFill>
              </a:rPr>
              <a:t> na straně ŘO nesmí přesáhnout 90 dnů (poté může dojít i k zamítnutí)</a:t>
            </a:r>
          </a:p>
        </p:txBody>
      </p:sp>
    </p:spTree>
    <p:extLst>
      <p:ext uri="{BB962C8B-B14F-4D97-AF65-F5344CB8AC3E}">
        <p14:creationId xmlns:p14="http://schemas.microsoft.com/office/powerpoint/2010/main" val="819050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9D62FD-A9EE-4831-976C-99EC5A916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1800" dirty="0"/>
              <a:t>                                          </a:t>
            </a:r>
            <a:r>
              <a:rPr lang="cs-CZ" sz="1800" b="1" dirty="0">
                <a:solidFill>
                  <a:schemeClr val="tx2">
                    <a:lumMod val="75000"/>
                  </a:schemeClr>
                </a:solidFill>
              </a:rPr>
              <a:t>ZPRÁVA O REALIZACI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8076AF7-8C0B-4A93-9C10-837B9ACB98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05017"/>
            <a:ext cx="8596668" cy="53798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/>
              <a:t>Obsah zprávy o realizaci:</a:t>
            </a:r>
          </a:p>
          <a:p>
            <a:r>
              <a:rPr lang="cs-CZ" sz="1600" dirty="0" err="1"/>
              <a:t>ZoR</a:t>
            </a:r>
            <a:r>
              <a:rPr lang="cs-CZ" sz="1600" dirty="0"/>
              <a:t> informuje o realizaci projektu v daném období</a:t>
            </a:r>
          </a:p>
          <a:p>
            <a:pPr marL="0" indent="0">
              <a:buNone/>
            </a:pPr>
            <a:r>
              <a:rPr lang="cs-CZ" sz="1400" i="1" dirty="0"/>
              <a:t>	Pokrok v realizaci KA(popis jak probíhají aktivity)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1400" i="1" dirty="0"/>
              <a:t>Plnění indikátorů (povinné k naplnění a povinné</a:t>
            </a:r>
            <a:r>
              <a:rPr lang="cs-CZ" sz="1600" i="1" dirty="0"/>
              <a:t> </a:t>
            </a:r>
            <a:r>
              <a:rPr lang="cs-CZ" sz="1400" i="1" dirty="0"/>
              <a:t>k vykazování)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1400" i="1" dirty="0"/>
              <a:t>Horizontální principy    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1400" i="1" dirty="0"/>
              <a:t>Publicita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1400" i="1" dirty="0"/>
              <a:t>Veřejné zakázky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1400" i="1" dirty="0"/>
              <a:t>Informace o příjmech(částky se vyplňují jen pokud příjmy převýší spolufinancování, je však nutné doplnit nulové hodnoty)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1400" i="1" dirty="0"/>
              <a:t>Problémy během realizace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1400" i="1" dirty="0"/>
              <a:t>Informace o kontrolách(mimo ŘO)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1400" i="1" dirty="0"/>
              <a:t>Čestná prohlášení</a:t>
            </a:r>
          </a:p>
          <a:p>
            <a:r>
              <a:rPr lang="cs-CZ" sz="1600" dirty="0"/>
              <a:t>Zaslaná záloha se vyúčtovává až v závěrečné zprávě o realizaci</a:t>
            </a:r>
          </a:p>
          <a:p>
            <a:r>
              <a:rPr lang="cs-CZ" sz="1600" dirty="0"/>
              <a:t>Součástí 1.ZoR je i smlouva o partnerství (platí pro projekty s partnerem s </a:t>
            </a:r>
            <a:r>
              <a:rPr lang="cs-CZ" sz="1600" dirty="0" err="1"/>
              <a:t>fin</a:t>
            </a:r>
            <a:r>
              <a:rPr lang="cs-CZ" sz="1600" dirty="0"/>
              <a:t>. příspěvkem)</a:t>
            </a:r>
          </a:p>
          <a:p>
            <a:r>
              <a:rPr lang="cs-CZ" sz="1600" dirty="0"/>
              <a:t>Nedílnou součástí </a:t>
            </a:r>
            <a:r>
              <a:rPr lang="cs-CZ" sz="1600" dirty="0" err="1"/>
              <a:t>ZoR</a:t>
            </a:r>
            <a:r>
              <a:rPr lang="cs-CZ" sz="1600" dirty="0"/>
              <a:t> je </a:t>
            </a:r>
            <a:r>
              <a:rPr lang="cs-CZ" sz="1600" dirty="0" err="1"/>
              <a:t>ŽoP</a:t>
            </a:r>
            <a:r>
              <a:rPr lang="cs-CZ" sz="1600" dirty="0"/>
              <a:t>(Žádost o platbu)</a:t>
            </a:r>
          </a:p>
        </p:txBody>
      </p:sp>
    </p:spTree>
    <p:extLst>
      <p:ext uri="{BB962C8B-B14F-4D97-AF65-F5344CB8AC3E}">
        <p14:creationId xmlns:p14="http://schemas.microsoft.com/office/powerpoint/2010/main" val="3506436449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1207</TotalTime>
  <Words>5199</Words>
  <Application>Microsoft Office PowerPoint</Application>
  <PresentationFormat>Širokoúhlá obrazovka</PresentationFormat>
  <Paragraphs>598</Paragraphs>
  <Slides>58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58</vt:i4>
      </vt:variant>
    </vt:vector>
  </HeadingPairs>
  <TitlesOfParts>
    <vt:vector size="63" baseType="lpstr">
      <vt:lpstr>Arial</vt:lpstr>
      <vt:lpstr>Courier New</vt:lpstr>
      <vt:lpstr>Trebuchet MS</vt:lpstr>
      <vt:lpstr>Wingdings 3</vt:lpstr>
      <vt:lpstr>Fazeta</vt:lpstr>
      <vt:lpstr>    </vt:lpstr>
      <vt:lpstr>                                                  OBSAH</vt:lpstr>
      <vt:lpstr>    </vt:lpstr>
      <vt:lpstr>                                           ZÁKLADNÍ DOKUMENTY</vt:lpstr>
      <vt:lpstr>                             ROZHODNUTÍ O POSKYTNUTÍ DOTACE</vt:lpstr>
      <vt:lpstr>                ROZHODNUTÍ O POSKYTNUTÍ DOTACE</vt:lpstr>
      <vt:lpstr>    </vt:lpstr>
      <vt:lpstr>                                                                          ZPRÁVA O REALIZACI</vt:lpstr>
      <vt:lpstr>                                          ZPRÁVA O REALIZACI</vt:lpstr>
      <vt:lpstr>    </vt:lpstr>
      <vt:lpstr>                                   INDIKÁTORY POVINNÉ K NAPLNĚNÍ</vt:lpstr>
      <vt:lpstr>                                   INDIKÁTORY POVINNÉ K VYKAZOVÁNÍ</vt:lpstr>
      <vt:lpstr>                                     INDIKÁTORY SLEDOVANÉ AUTOMATIKOU</vt:lpstr>
      <vt:lpstr>                                 ZPRÁVA O REALIZACI - INDIKÁTORY</vt:lpstr>
      <vt:lpstr>                      ZPRÁVA O REALIZACI – ŽOP (Žádost o platbu)</vt:lpstr>
      <vt:lpstr>    </vt:lpstr>
      <vt:lpstr>                                       VIZUÁLNÍ IDENTITA - POUŽITÍ</vt:lpstr>
      <vt:lpstr>                                               POVINNÝ PLAKÁT</vt:lpstr>
      <vt:lpstr>                    POVINNÝ PLAKÁT - VZOR</vt:lpstr>
      <vt:lpstr>                                               WEB PŘÍJEMCE</vt:lpstr>
      <vt:lpstr>                                                PUBLICITA</vt:lpstr>
      <vt:lpstr>    </vt:lpstr>
      <vt:lpstr>                                     PLÁN AKTIVIT PROJEKTU</vt:lpstr>
      <vt:lpstr>                                     PLÁN AKTIVIT PROJEKTU VZOR</vt:lpstr>
      <vt:lpstr>                                     ÚDAJE V PLÁNU AKTIVIT</vt:lpstr>
      <vt:lpstr>                               PLÁN AKTIVIT PROJEKTU SANKCE</vt:lpstr>
      <vt:lpstr>                                  AKTUALIZACE PLÁNU AKTIVIT</vt:lpstr>
      <vt:lpstr>    </vt:lpstr>
      <vt:lpstr>                                     ZPŮSOB FINANCOVÁNÍ</vt:lpstr>
      <vt:lpstr>                     ZPŮSOBILÉ VÝDAJE</vt:lpstr>
      <vt:lpstr>                                  REÁLNÉ VYKAZOVÁNÍ VÝDAJŮ</vt:lpstr>
      <vt:lpstr>                                        DOKLADOVÁNÍ VÝDAJŮ</vt:lpstr>
      <vt:lpstr>                                              ÚČETNÍ DOKLADY</vt:lpstr>
      <vt:lpstr>                      KATEGORIE ZPŮSOBILÝCH VÝDAJŮ OPZ</vt:lpstr>
      <vt:lpstr>                                         NEPŘÍMÉ NÁKLADY</vt:lpstr>
      <vt:lpstr>                                     NEPŘÍMÉ NÁKLADY</vt:lpstr>
      <vt:lpstr>                                      NEPŘÍMÉ NÁKLADY</vt:lpstr>
      <vt:lpstr>                                        OSOBNÍ NÁKLADY</vt:lpstr>
      <vt:lpstr>                      OSOBNÍ NÁKLADY</vt:lpstr>
      <vt:lpstr>                                       OSOBNÍ NÁKLADY</vt:lpstr>
      <vt:lpstr>                      PRACOVNÍ VÝKAZY</vt:lpstr>
      <vt:lpstr>                                  PRACOVNÍ VÝKAZ VZOR</vt:lpstr>
      <vt:lpstr>                                              CESTOVNÉ</vt:lpstr>
      <vt:lpstr>    ZAŘÍZENÍ A VYBAVENÍ, SPOTŘEBNÍ MATERIÁL (VČ.NÁJMU A ODPISŮ)</vt:lpstr>
      <vt:lpstr> ZAŘÍZENÍ A VYBAVENÍ, SPOTŘEBNÍ MATERIÁL (VČ.NÁJMU A ODPISŮ)</vt:lpstr>
      <vt:lpstr>                   NÁKUP SLUŽEB, DROBNÉ STAVEBNÍ ÚPRAVY</vt:lpstr>
      <vt:lpstr>                                   PŘÍMÁ PODPORA PRO CS</vt:lpstr>
      <vt:lpstr>                                           PŘÍJMY PROJEKTU</vt:lpstr>
      <vt:lpstr>                                     ZMĚNY ROZPOČTU</vt:lpstr>
      <vt:lpstr>    </vt:lpstr>
      <vt:lpstr>                      ZMĚNY PROJEKTU        </vt:lpstr>
      <vt:lpstr>                                       ZMĚNY PROJEKTU</vt:lpstr>
      <vt:lpstr>                                     NEPODSTATNÉ ZMĚNY</vt:lpstr>
      <vt:lpstr>                                  NEPODSTATNÉ ZMĚNY</vt:lpstr>
      <vt:lpstr>                                       PODSTATNÉ ZMĚNY</vt:lpstr>
      <vt:lpstr>                       PODSTATNÉ ZMĚNY</vt:lpstr>
      <vt:lpstr>          PODSTATNÉ A  NEPODSTATNÉ ZMĚNY V RÁMCI ZMĚN                     V OSOBĚ PŘÍJEMCE</vt:lpstr>
      <vt:lpstr>                                              KONTROLY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</dc:title>
  <dc:creator>Libuše Braborcová</dc:creator>
  <cp:lastModifiedBy>Libuše Braborcová</cp:lastModifiedBy>
  <cp:revision>94</cp:revision>
  <dcterms:created xsi:type="dcterms:W3CDTF">2018-11-24T14:47:49Z</dcterms:created>
  <dcterms:modified xsi:type="dcterms:W3CDTF">2020-02-26T19:06:23Z</dcterms:modified>
</cp:coreProperties>
</file>